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88825" cy="6858000"/>
  <p:notesSz cx="6858000" cy="12188825"/>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11" d="100"/>
          <a:sy n="111" d="100"/>
        </p:scale>
        <p:origin x="5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619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111827"/>
        </a:solidFill>
        <a:effectLst/>
      </p:bgPr>
    </p:bg>
    <p:spTree>
      <p:nvGrpSpPr>
        <p:cNvPr id="1" name=""/>
        <p:cNvGrpSpPr/>
        <p:nvPr/>
      </p:nvGrpSpPr>
      <p:grpSpPr>
        <a:xfrm>
          <a:off x="0" y="0"/>
          <a:ext cx="0" cy="0"/>
          <a:chOff x="0" y="0"/>
          <a:chExt cx="0" cy="0"/>
        </a:xfrm>
      </p:grpSpPr>
      <p:sp>
        <p:nvSpPr>
          <p:cNvPr id="2" name="Shape 0"/>
          <p:cNvSpPr/>
          <p:nvPr/>
        </p:nvSpPr>
        <p:spPr>
          <a:xfrm>
            <a:off x="0" y="0"/>
            <a:ext cx="274320" cy="6858000"/>
          </a:xfrm>
          <a:prstGeom prst="rect">
            <a:avLst/>
          </a:prstGeom>
          <a:solidFill>
            <a:srgbClr val="E31837"/>
          </a:solidFill>
          <a:ln/>
        </p:spPr>
      </p:sp>
      <p:sp>
        <p:nvSpPr>
          <p:cNvPr id="3" name="Shape 1"/>
          <p:cNvSpPr/>
          <p:nvPr/>
        </p:nvSpPr>
        <p:spPr>
          <a:xfrm>
            <a:off x="274320" y="0"/>
            <a:ext cx="137160" cy="6858000"/>
          </a:xfrm>
          <a:prstGeom prst="rect">
            <a:avLst/>
          </a:prstGeom>
          <a:solidFill>
            <a:srgbClr val="A81024"/>
          </a:solidFill>
          <a:ln/>
        </p:spPr>
      </p:sp>
      <p:sp>
        <p:nvSpPr>
          <p:cNvPr id="4" name="Shape 2"/>
          <p:cNvSpPr/>
          <p:nvPr/>
        </p:nvSpPr>
        <p:spPr>
          <a:xfrm>
            <a:off x="1828800" y="1371600"/>
            <a:ext cx="228600" cy="27432"/>
          </a:xfrm>
          <a:prstGeom prst="rect">
            <a:avLst/>
          </a:prstGeom>
          <a:solidFill>
            <a:srgbClr val="E31837"/>
          </a:solidFill>
          <a:ln/>
        </p:spPr>
      </p:sp>
      <p:sp>
        <p:nvSpPr>
          <p:cNvPr id="5" name="Shape 3"/>
          <p:cNvSpPr/>
          <p:nvPr/>
        </p:nvSpPr>
        <p:spPr>
          <a:xfrm>
            <a:off x="1828800" y="1371600"/>
            <a:ext cx="27432" cy="228600"/>
          </a:xfrm>
          <a:prstGeom prst="rect">
            <a:avLst/>
          </a:prstGeom>
          <a:solidFill>
            <a:srgbClr val="E31837"/>
          </a:solidFill>
          <a:ln/>
        </p:spPr>
      </p:sp>
      <p:sp>
        <p:nvSpPr>
          <p:cNvPr id="6" name="Shape 4"/>
          <p:cNvSpPr/>
          <p:nvPr/>
        </p:nvSpPr>
        <p:spPr>
          <a:xfrm>
            <a:off x="10131552" y="1371600"/>
            <a:ext cx="228600" cy="27432"/>
          </a:xfrm>
          <a:prstGeom prst="rect">
            <a:avLst/>
          </a:prstGeom>
          <a:solidFill>
            <a:srgbClr val="E31837"/>
          </a:solidFill>
          <a:ln/>
        </p:spPr>
      </p:sp>
      <p:sp>
        <p:nvSpPr>
          <p:cNvPr id="7" name="Shape 5"/>
          <p:cNvSpPr/>
          <p:nvPr/>
        </p:nvSpPr>
        <p:spPr>
          <a:xfrm>
            <a:off x="10332720" y="1371600"/>
            <a:ext cx="27432" cy="228600"/>
          </a:xfrm>
          <a:prstGeom prst="rect">
            <a:avLst/>
          </a:prstGeom>
          <a:solidFill>
            <a:srgbClr val="E31837"/>
          </a:solidFill>
          <a:ln/>
        </p:spPr>
      </p:sp>
      <p:sp>
        <p:nvSpPr>
          <p:cNvPr id="8" name="Shape 6"/>
          <p:cNvSpPr/>
          <p:nvPr/>
        </p:nvSpPr>
        <p:spPr>
          <a:xfrm>
            <a:off x="1828800" y="5458968"/>
            <a:ext cx="228600" cy="27432"/>
          </a:xfrm>
          <a:prstGeom prst="rect">
            <a:avLst/>
          </a:prstGeom>
          <a:solidFill>
            <a:srgbClr val="E31837"/>
          </a:solidFill>
          <a:ln/>
        </p:spPr>
      </p:sp>
      <p:sp>
        <p:nvSpPr>
          <p:cNvPr id="9" name="Shape 7"/>
          <p:cNvSpPr/>
          <p:nvPr/>
        </p:nvSpPr>
        <p:spPr>
          <a:xfrm>
            <a:off x="1828800" y="5257800"/>
            <a:ext cx="27432" cy="228600"/>
          </a:xfrm>
          <a:prstGeom prst="rect">
            <a:avLst/>
          </a:prstGeom>
          <a:solidFill>
            <a:srgbClr val="E31837"/>
          </a:solidFill>
          <a:ln/>
        </p:spPr>
      </p:sp>
      <p:sp>
        <p:nvSpPr>
          <p:cNvPr id="10" name="Shape 8"/>
          <p:cNvSpPr/>
          <p:nvPr/>
        </p:nvSpPr>
        <p:spPr>
          <a:xfrm>
            <a:off x="10131552" y="5458968"/>
            <a:ext cx="228600" cy="27432"/>
          </a:xfrm>
          <a:prstGeom prst="rect">
            <a:avLst/>
          </a:prstGeom>
          <a:solidFill>
            <a:srgbClr val="E31837"/>
          </a:solidFill>
          <a:ln/>
        </p:spPr>
      </p:sp>
      <p:sp>
        <p:nvSpPr>
          <p:cNvPr id="11" name="Shape 9"/>
          <p:cNvSpPr/>
          <p:nvPr/>
        </p:nvSpPr>
        <p:spPr>
          <a:xfrm>
            <a:off x="10332720" y="5257800"/>
            <a:ext cx="27432" cy="228600"/>
          </a:xfrm>
          <a:prstGeom prst="rect">
            <a:avLst/>
          </a:prstGeom>
          <a:solidFill>
            <a:srgbClr val="E31837"/>
          </a:solidFill>
          <a:ln/>
        </p:spPr>
      </p:sp>
      <p:sp>
        <p:nvSpPr>
          <p:cNvPr id="12" name="Text 10"/>
          <p:cNvSpPr/>
          <p:nvPr/>
        </p:nvSpPr>
        <p:spPr>
          <a:xfrm>
            <a:off x="2286000" y="2103120"/>
            <a:ext cx="7616952" cy="365760"/>
          </a:xfrm>
          <a:prstGeom prst="rect">
            <a:avLst/>
          </a:prstGeom>
          <a:noFill/>
          <a:ln/>
        </p:spPr>
        <p:txBody>
          <a:bodyPr wrap="square" rtlCol="0" anchor="ctr"/>
          <a:lstStyle/>
          <a:p>
            <a:pPr marL="0" indent="0" algn="ctr">
              <a:buNone/>
            </a:pPr>
            <a:r>
              <a:rPr lang="en-US" sz="1200" b="1" dirty="0">
                <a:solidFill>
                  <a:srgbClr val="E31837"/>
                </a:solidFill>
              </a:rPr>
              <a:t>CLOUD • AI • IOT INFRASTRUCTURE</a:t>
            </a:r>
            <a:endParaRPr lang="en-US" sz="1200" dirty="0"/>
          </a:p>
        </p:txBody>
      </p:sp>
      <p:sp>
        <p:nvSpPr>
          <p:cNvPr id="13" name="Text 11"/>
          <p:cNvSpPr/>
          <p:nvPr/>
        </p:nvSpPr>
        <p:spPr>
          <a:xfrm>
            <a:off x="2011680" y="2560320"/>
            <a:ext cx="8165592" cy="1097280"/>
          </a:xfrm>
          <a:prstGeom prst="rect">
            <a:avLst/>
          </a:prstGeom>
          <a:noFill/>
          <a:ln/>
        </p:spPr>
        <p:txBody>
          <a:bodyPr wrap="square" rtlCol="0" anchor="ctr"/>
          <a:lstStyle/>
          <a:p>
            <a:pPr marL="0" indent="0" algn="ctr">
              <a:buNone/>
            </a:pPr>
            <a:r>
              <a:rPr lang="en-US" sz="3800" b="1" dirty="0">
                <a:solidFill>
                  <a:srgbClr val="FFFFFF"/>
                </a:solidFill>
              </a:rPr>
              <a:t>PT Jaringan Mega Komputasi</a:t>
            </a:r>
            <a:endParaRPr lang="en-US" sz="3800" dirty="0"/>
          </a:p>
        </p:txBody>
      </p:sp>
      <p:sp>
        <p:nvSpPr>
          <p:cNvPr id="14" name="Text 12"/>
          <p:cNvSpPr/>
          <p:nvPr/>
        </p:nvSpPr>
        <p:spPr>
          <a:xfrm>
            <a:off x="2286000" y="3657600"/>
            <a:ext cx="7616952" cy="731520"/>
          </a:xfrm>
          <a:prstGeom prst="rect">
            <a:avLst/>
          </a:prstGeom>
          <a:noFill/>
          <a:ln/>
        </p:spPr>
        <p:txBody>
          <a:bodyPr wrap="square" rtlCol="0" anchor="t"/>
          <a:lstStyle/>
          <a:p>
            <a:pPr marL="0" indent="0" algn="ctr">
              <a:buNone/>
            </a:pPr>
            <a:r>
              <a:rPr lang="en-US" sz="1600" dirty="0">
                <a:solidFill>
                  <a:srgbClr val="D0D5DD"/>
                </a:solidFill>
              </a:rPr>
              <a:t>Driving the Future: Expert AI, Cloud, and IoT Infrastructure</a:t>
            </a:r>
            <a:endParaRPr lang="en-US" sz="1600" dirty="0"/>
          </a:p>
        </p:txBody>
      </p:sp>
      <p:sp>
        <p:nvSpPr>
          <p:cNvPr id="15" name="Text 13"/>
          <p:cNvSpPr/>
          <p:nvPr/>
        </p:nvSpPr>
        <p:spPr>
          <a:xfrm>
            <a:off x="2286000" y="4572000"/>
            <a:ext cx="7616952" cy="365760"/>
          </a:xfrm>
          <a:prstGeom prst="rect">
            <a:avLst/>
          </a:prstGeom>
          <a:noFill/>
          <a:ln/>
        </p:spPr>
        <p:txBody>
          <a:bodyPr wrap="square" rtlCol="0" anchor="ctr"/>
          <a:lstStyle/>
          <a:p>
            <a:pPr marL="0" indent="0" algn="ctr">
              <a:buNone/>
            </a:pPr>
            <a:r>
              <a:rPr lang="en-US" sz="1300" b="1" dirty="0">
                <a:solidFill>
                  <a:srgbClr val="E31837"/>
                </a:solidFill>
              </a:rPr>
              <a:t>www.id-clouds.net</a:t>
            </a:r>
            <a:endParaRPr lang="en-US" sz="1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2188952" cy="91440"/>
          </a:xfrm>
          <a:prstGeom prst="rect">
            <a:avLst/>
          </a:prstGeom>
          <a:solidFill>
            <a:srgbClr val="E31837"/>
          </a:solidFill>
          <a:ln/>
        </p:spPr>
      </p:sp>
      <p:sp>
        <p:nvSpPr>
          <p:cNvPr id="3" name="Text 1"/>
          <p:cNvSpPr/>
          <p:nvPr/>
        </p:nvSpPr>
        <p:spPr>
          <a:xfrm>
            <a:off x="731520" y="365760"/>
            <a:ext cx="10725912" cy="457200"/>
          </a:xfrm>
          <a:prstGeom prst="rect">
            <a:avLst/>
          </a:prstGeom>
          <a:noFill/>
          <a:ln/>
        </p:spPr>
        <p:txBody>
          <a:bodyPr wrap="square" rtlCol="0" anchor="ctr"/>
          <a:lstStyle/>
          <a:p>
            <a:pPr marL="0" indent="0">
              <a:buNone/>
            </a:pPr>
            <a:r>
              <a:rPr lang="en-US" sz="2400" b="1" dirty="0">
                <a:solidFill>
                  <a:srgbClr val="E31837"/>
                </a:solidFill>
              </a:rPr>
              <a:t>ABOUT US</a:t>
            </a:r>
            <a:endParaRPr lang="en-US" sz="2400" dirty="0"/>
          </a:p>
        </p:txBody>
      </p:sp>
      <p:sp>
        <p:nvSpPr>
          <p:cNvPr id="4" name="Text 2"/>
          <p:cNvSpPr/>
          <p:nvPr/>
        </p:nvSpPr>
        <p:spPr>
          <a:xfrm>
            <a:off x="731520" y="822960"/>
            <a:ext cx="10725912" cy="274320"/>
          </a:xfrm>
          <a:prstGeom prst="rect">
            <a:avLst/>
          </a:prstGeom>
          <a:noFill/>
          <a:ln/>
        </p:spPr>
        <p:txBody>
          <a:bodyPr wrap="square" rtlCol="0" anchor="t"/>
          <a:lstStyle/>
          <a:p>
            <a:pPr marL="0" indent="0">
              <a:buNone/>
            </a:pPr>
            <a:r>
              <a:rPr lang="en-US" sz="1200" dirty="0">
                <a:solidFill>
                  <a:srgbClr val="7F8C8D"/>
                </a:solidFill>
              </a:rPr>
              <a:t>Pioneering Digital Transformation Since 2011</a:t>
            </a:r>
            <a:endParaRPr lang="en-US" sz="1200" dirty="0"/>
          </a:p>
        </p:txBody>
      </p:sp>
      <p:sp>
        <p:nvSpPr>
          <p:cNvPr id="5" name="Shape 3"/>
          <p:cNvSpPr/>
          <p:nvPr/>
        </p:nvSpPr>
        <p:spPr>
          <a:xfrm>
            <a:off x="731520" y="1097280"/>
            <a:ext cx="10725912" cy="9144"/>
          </a:xfrm>
          <a:prstGeom prst="line">
            <a:avLst/>
          </a:prstGeom>
          <a:noFill/>
          <a:ln w="12700">
            <a:solidFill>
              <a:srgbClr val="ECF0F1"/>
            </a:solidFill>
            <a:prstDash val="solid"/>
          </a:ln>
        </p:spPr>
      </p:sp>
      <p:sp>
        <p:nvSpPr>
          <p:cNvPr id="6" name="Text 4"/>
          <p:cNvSpPr/>
          <p:nvPr/>
        </p:nvSpPr>
        <p:spPr>
          <a:xfrm>
            <a:off x="731520" y="6492240"/>
            <a:ext cx="5486400" cy="274320"/>
          </a:xfrm>
          <a:prstGeom prst="rect">
            <a:avLst/>
          </a:prstGeom>
          <a:noFill/>
          <a:ln/>
        </p:spPr>
        <p:txBody>
          <a:bodyPr wrap="square" rtlCol="0" anchor="ctr"/>
          <a:lstStyle/>
          <a:p>
            <a:pPr marL="0" indent="0">
              <a:buNone/>
            </a:pPr>
            <a:r>
              <a:rPr lang="en-US" sz="900" dirty="0">
                <a:solidFill>
                  <a:srgbClr val="7F8C8D"/>
                </a:solidFill>
              </a:rPr>
              <a:t>PT Jaringan Mega Komputasi  |  www.id-clouds.net</a:t>
            </a:r>
            <a:endParaRPr lang="en-US" sz="900" dirty="0"/>
          </a:p>
        </p:txBody>
      </p:sp>
      <p:sp>
        <p:nvSpPr>
          <p:cNvPr id="7" name="Text 5"/>
          <p:cNvSpPr/>
          <p:nvPr/>
        </p:nvSpPr>
        <p:spPr>
          <a:xfrm>
            <a:off x="10515600" y="6492240"/>
            <a:ext cx="914400" cy="274320"/>
          </a:xfrm>
          <a:prstGeom prst="rect">
            <a:avLst/>
          </a:prstGeom>
          <a:noFill/>
          <a:ln/>
        </p:spPr>
        <p:txBody>
          <a:bodyPr wrap="square" rtlCol="0" anchor="ctr"/>
          <a:lstStyle/>
          <a:p>
            <a:pPr marL="0" indent="0" algn="r">
              <a:buNone/>
            </a:pPr>
            <a:r>
              <a:rPr lang="en-US" sz="900" dirty="0">
                <a:solidFill>
                  <a:srgbClr val="7F8C8D"/>
                </a:solidFill>
              </a:rPr>
              <a:t>2</a:t>
            </a:r>
            <a:endParaRPr lang="en-US" sz="900" dirty="0"/>
          </a:p>
        </p:txBody>
      </p:sp>
      <p:sp>
        <p:nvSpPr>
          <p:cNvPr id="8" name="Text 6"/>
          <p:cNvSpPr/>
          <p:nvPr/>
        </p:nvSpPr>
        <p:spPr>
          <a:xfrm>
            <a:off x="731520" y="1371600"/>
            <a:ext cx="5486400" cy="1371600"/>
          </a:xfrm>
          <a:prstGeom prst="rect">
            <a:avLst/>
          </a:prstGeom>
          <a:noFill/>
          <a:ln/>
        </p:spPr>
        <p:txBody>
          <a:bodyPr wrap="square" rtlCol="0" anchor="ctr"/>
          <a:lstStyle/>
          <a:p>
            <a:pPr marL="0" indent="0">
              <a:lnSpc>
                <a:spcPts val="2200"/>
              </a:lnSpc>
              <a:buNone/>
            </a:pPr>
            <a:r>
              <a:rPr lang="en-US" sz="1400" dirty="0">
                <a:solidFill>
                  <a:srgbClr val="2C3E50"/>
                </a:solidFill>
              </a:rPr>
              <a:t>Since 2011, we have been pioneering digital transformation by reshaping traditional workflows into highly efficient, collaborative, and responsive cloud-based ecosystems. We integrate cutting-edge technologies to drive and support your business growth.</a:t>
            </a:r>
            <a:endParaRPr lang="en-US" sz="1400" dirty="0"/>
          </a:p>
        </p:txBody>
      </p:sp>
      <p:pic>
        <p:nvPicPr>
          <p:cNvPr id="9" name="Image 0" descr="F:\Repositories\Web ID-Clouds\wwwroot\images\about_us.png"/>
          <p:cNvPicPr>
            <a:picLocks noChangeAspect="1"/>
          </p:cNvPicPr>
          <p:nvPr/>
        </p:nvPicPr>
        <p:blipFill>
          <a:blip r:embed="rId3"/>
          <a:srcRect/>
          <a:stretch/>
        </p:blipFill>
        <p:spPr>
          <a:xfrm>
            <a:off x="6583680" y="1371600"/>
            <a:ext cx="4846320" cy="2743200"/>
          </a:xfrm>
          <a:prstGeom prst="rect">
            <a:avLst/>
          </a:prstGeom>
        </p:spPr>
      </p:pic>
      <p:sp>
        <p:nvSpPr>
          <p:cNvPr id="10" name="Shape 7"/>
          <p:cNvSpPr/>
          <p:nvPr/>
        </p:nvSpPr>
        <p:spPr>
          <a:xfrm>
            <a:off x="731520" y="4480560"/>
            <a:ext cx="2468880" cy="1463040"/>
          </a:xfrm>
          <a:prstGeom prst="rect">
            <a:avLst/>
          </a:prstGeom>
          <a:solidFill>
            <a:srgbClr val="F8F9FA"/>
          </a:solidFill>
          <a:ln w="12700">
            <a:solidFill>
              <a:srgbClr val="ECF0F1"/>
            </a:solidFill>
            <a:prstDash val="solid"/>
          </a:ln>
        </p:spPr>
      </p:sp>
      <p:sp>
        <p:nvSpPr>
          <p:cNvPr id="11" name="Shape 8"/>
          <p:cNvSpPr/>
          <p:nvPr/>
        </p:nvSpPr>
        <p:spPr>
          <a:xfrm>
            <a:off x="731520" y="4480560"/>
            <a:ext cx="2468880" cy="73152"/>
          </a:xfrm>
          <a:prstGeom prst="rect">
            <a:avLst/>
          </a:prstGeom>
          <a:solidFill>
            <a:srgbClr val="E31837"/>
          </a:solidFill>
          <a:ln/>
        </p:spPr>
      </p:sp>
      <p:sp>
        <p:nvSpPr>
          <p:cNvPr id="12" name="Text 9"/>
          <p:cNvSpPr/>
          <p:nvPr/>
        </p:nvSpPr>
        <p:spPr>
          <a:xfrm>
            <a:off x="868680" y="4617720"/>
            <a:ext cx="2194560" cy="274320"/>
          </a:xfrm>
          <a:prstGeom prst="rect">
            <a:avLst/>
          </a:prstGeom>
          <a:noFill/>
          <a:ln/>
        </p:spPr>
        <p:txBody>
          <a:bodyPr wrap="square" rtlCol="0" anchor="ctr"/>
          <a:lstStyle/>
          <a:p>
            <a:pPr marL="0" indent="0">
              <a:buNone/>
            </a:pPr>
            <a:r>
              <a:rPr lang="en-US" sz="1400" b="1" dirty="0">
                <a:solidFill>
                  <a:srgbClr val="E31837"/>
                </a:solidFill>
              </a:rPr>
              <a:t>Revolutionize</a:t>
            </a:r>
            <a:endParaRPr lang="en-US" sz="1400" dirty="0"/>
          </a:p>
        </p:txBody>
      </p:sp>
      <p:sp>
        <p:nvSpPr>
          <p:cNvPr id="13" name="Text 10"/>
          <p:cNvSpPr/>
          <p:nvPr/>
        </p:nvSpPr>
        <p:spPr>
          <a:xfrm>
            <a:off x="868680" y="4937760"/>
            <a:ext cx="2194560" cy="914400"/>
          </a:xfrm>
          <a:prstGeom prst="rect">
            <a:avLst/>
          </a:prstGeom>
          <a:noFill/>
          <a:ln/>
        </p:spPr>
        <p:txBody>
          <a:bodyPr wrap="square" rtlCol="0" anchor="t"/>
          <a:lstStyle/>
          <a:p>
            <a:pPr marL="0" indent="0">
              <a:buNone/>
            </a:pPr>
            <a:r>
              <a:rPr lang="en-US" sz="1050" dirty="0">
                <a:solidFill>
                  <a:srgbClr val="7F8C8D"/>
                </a:solidFill>
              </a:rPr>
              <a:t>Transforming how people work in the modern digital era.</a:t>
            </a:r>
            <a:endParaRPr lang="en-US" sz="1050" dirty="0"/>
          </a:p>
        </p:txBody>
      </p:sp>
      <p:sp>
        <p:nvSpPr>
          <p:cNvPr id="14" name="Shape 11"/>
          <p:cNvSpPr/>
          <p:nvPr/>
        </p:nvSpPr>
        <p:spPr>
          <a:xfrm>
            <a:off x="3474720" y="4480560"/>
            <a:ext cx="2468880" cy="1463040"/>
          </a:xfrm>
          <a:prstGeom prst="rect">
            <a:avLst/>
          </a:prstGeom>
          <a:solidFill>
            <a:srgbClr val="F8F9FA"/>
          </a:solidFill>
          <a:ln w="12700">
            <a:solidFill>
              <a:srgbClr val="ECF0F1"/>
            </a:solidFill>
            <a:prstDash val="solid"/>
          </a:ln>
        </p:spPr>
      </p:sp>
      <p:sp>
        <p:nvSpPr>
          <p:cNvPr id="15" name="Shape 12"/>
          <p:cNvSpPr/>
          <p:nvPr/>
        </p:nvSpPr>
        <p:spPr>
          <a:xfrm>
            <a:off x="3474720" y="4480560"/>
            <a:ext cx="2468880" cy="73152"/>
          </a:xfrm>
          <a:prstGeom prst="rect">
            <a:avLst/>
          </a:prstGeom>
          <a:solidFill>
            <a:srgbClr val="E31837"/>
          </a:solidFill>
          <a:ln/>
        </p:spPr>
      </p:sp>
      <p:sp>
        <p:nvSpPr>
          <p:cNvPr id="16" name="Text 13"/>
          <p:cNvSpPr/>
          <p:nvPr/>
        </p:nvSpPr>
        <p:spPr>
          <a:xfrm>
            <a:off x="3611880" y="4617720"/>
            <a:ext cx="2194560" cy="274320"/>
          </a:xfrm>
          <a:prstGeom prst="rect">
            <a:avLst/>
          </a:prstGeom>
          <a:noFill/>
          <a:ln/>
        </p:spPr>
        <p:txBody>
          <a:bodyPr wrap="square" rtlCol="0" anchor="ctr"/>
          <a:lstStyle/>
          <a:p>
            <a:pPr marL="0" indent="0">
              <a:buNone/>
            </a:pPr>
            <a:r>
              <a:rPr lang="en-US" sz="1400" b="1" dirty="0">
                <a:solidFill>
                  <a:srgbClr val="E31837"/>
                </a:solidFill>
              </a:rPr>
              <a:t>Automate</a:t>
            </a:r>
            <a:endParaRPr lang="en-US" sz="1400" dirty="0"/>
          </a:p>
        </p:txBody>
      </p:sp>
      <p:sp>
        <p:nvSpPr>
          <p:cNvPr id="17" name="Text 14"/>
          <p:cNvSpPr/>
          <p:nvPr/>
        </p:nvSpPr>
        <p:spPr>
          <a:xfrm>
            <a:off x="3611880" y="4937760"/>
            <a:ext cx="2194560" cy="914400"/>
          </a:xfrm>
          <a:prstGeom prst="rect">
            <a:avLst/>
          </a:prstGeom>
          <a:noFill/>
          <a:ln/>
        </p:spPr>
        <p:txBody>
          <a:bodyPr wrap="square" rtlCol="0" anchor="t"/>
          <a:lstStyle/>
          <a:p>
            <a:pPr marL="0" indent="0">
              <a:buNone/>
            </a:pPr>
            <a:r>
              <a:rPr lang="en-US" sz="1050" dirty="0">
                <a:solidFill>
                  <a:srgbClr val="7F8C8D"/>
                </a:solidFill>
              </a:rPr>
              <a:t>Optimizing operations using industrial best practices.</a:t>
            </a:r>
            <a:endParaRPr lang="en-US" sz="1050" dirty="0"/>
          </a:p>
        </p:txBody>
      </p:sp>
      <p:sp>
        <p:nvSpPr>
          <p:cNvPr id="18" name="Shape 15"/>
          <p:cNvSpPr/>
          <p:nvPr/>
        </p:nvSpPr>
        <p:spPr>
          <a:xfrm>
            <a:off x="6217920" y="4480560"/>
            <a:ext cx="2468880" cy="1463040"/>
          </a:xfrm>
          <a:prstGeom prst="rect">
            <a:avLst/>
          </a:prstGeom>
          <a:solidFill>
            <a:srgbClr val="F8F9FA"/>
          </a:solidFill>
          <a:ln w="12700">
            <a:solidFill>
              <a:srgbClr val="ECF0F1"/>
            </a:solidFill>
            <a:prstDash val="solid"/>
          </a:ln>
        </p:spPr>
      </p:sp>
      <p:sp>
        <p:nvSpPr>
          <p:cNvPr id="19" name="Shape 16"/>
          <p:cNvSpPr/>
          <p:nvPr/>
        </p:nvSpPr>
        <p:spPr>
          <a:xfrm>
            <a:off x="6217920" y="4480560"/>
            <a:ext cx="2468880" cy="73152"/>
          </a:xfrm>
          <a:prstGeom prst="rect">
            <a:avLst/>
          </a:prstGeom>
          <a:solidFill>
            <a:srgbClr val="E31837"/>
          </a:solidFill>
          <a:ln/>
        </p:spPr>
      </p:sp>
      <p:sp>
        <p:nvSpPr>
          <p:cNvPr id="20" name="Text 17"/>
          <p:cNvSpPr/>
          <p:nvPr/>
        </p:nvSpPr>
        <p:spPr>
          <a:xfrm>
            <a:off x="6355080" y="4617720"/>
            <a:ext cx="2194560" cy="274320"/>
          </a:xfrm>
          <a:prstGeom prst="rect">
            <a:avLst/>
          </a:prstGeom>
          <a:noFill/>
          <a:ln/>
        </p:spPr>
        <p:txBody>
          <a:bodyPr wrap="square" rtlCol="0" anchor="ctr"/>
          <a:lstStyle/>
          <a:p>
            <a:pPr marL="0" indent="0">
              <a:buNone/>
            </a:pPr>
            <a:r>
              <a:rPr lang="en-US" sz="1400" b="1" dirty="0">
                <a:solidFill>
                  <a:srgbClr val="E31837"/>
                </a:solidFill>
              </a:rPr>
              <a:t>Innovate</a:t>
            </a:r>
            <a:endParaRPr lang="en-US" sz="1400" dirty="0"/>
          </a:p>
        </p:txBody>
      </p:sp>
      <p:sp>
        <p:nvSpPr>
          <p:cNvPr id="21" name="Text 18"/>
          <p:cNvSpPr/>
          <p:nvPr/>
        </p:nvSpPr>
        <p:spPr>
          <a:xfrm>
            <a:off x="6355080" y="4937760"/>
            <a:ext cx="2194560" cy="914400"/>
          </a:xfrm>
          <a:prstGeom prst="rect">
            <a:avLst/>
          </a:prstGeom>
          <a:noFill/>
          <a:ln/>
        </p:spPr>
        <p:txBody>
          <a:bodyPr wrap="square" rtlCol="0" anchor="t"/>
          <a:lstStyle/>
          <a:p>
            <a:pPr marL="0" indent="0">
              <a:buNone/>
            </a:pPr>
            <a:r>
              <a:rPr lang="en-US" sz="1050" dirty="0">
                <a:solidFill>
                  <a:srgbClr val="7F8C8D"/>
                </a:solidFill>
              </a:rPr>
              <a:t>Pushing the boundaries of customer experiences.</a:t>
            </a:r>
            <a:endParaRPr lang="en-US" sz="1050" dirty="0"/>
          </a:p>
        </p:txBody>
      </p:sp>
      <p:sp>
        <p:nvSpPr>
          <p:cNvPr id="22" name="Shape 19"/>
          <p:cNvSpPr/>
          <p:nvPr/>
        </p:nvSpPr>
        <p:spPr>
          <a:xfrm>
            <a:off x="8961120" y="4480560"/>
            <a:ext cx="2468880" cy="1463040"/>
          </a:xfrm>
          <a:prstGeom prst="rect">
            <a:avLst/>
          </a:prstGeom>
          <a:solidFill>
            <a:srgbClr val="F8F9FA"/>
          </a:solidFill>
          <a:ln w="12700">
            <a:solidFill>
              <a:srgbClr val="ECF0F1"/>
            </a:solidFill>
            <a:prstDash val="solid"/>
          </a:ln>
        </p:spPr>
      </p:sp>
      <p:sp>
        <p:nvSpPr>
          <p:cNvPr id="23" name="Shape 20"/>
          <p:cNvSpPr/>
          <p:nvPr/>
        </p:nvSpPr>
        <p:spPr>
          <a:xfrm>
            <a:off x="8961120" y="4480560"/>
            <a:ext cx="2468880" cy="73152"/>
          </a:xfrm>
          <a:prstGeom prst="rect">
            <a:avLst/>
          </a:prstGeom>
          <a:solidFill>
            <a:srgbClr val="E31837"/>
          </a:solidFill>
          <a:ln/>
        </p:spPr>
      </p:sp>
      <p:sp>
        <p:nvSpPr>
          <p:cNvPr id="24" name="Text 21"/>
          <p:cNvSpPr/>
          <p:nvPr/>
        </p:nvSpPr>
        <p:spPr>
          <a:xfrm>
            <a:off x="9098280" y="4617720"/>
            <a:ext cx="2194560" cy="274320"/>
          </a:xfrm>
          <a:prstGeom prst="rect">
            <a:avLst/>
          </a:prstGeom>
          <a:noFill/>
          <a:ln/>
        </p:spPr>
        <p:txBody>
          <a:bodyPr wrap="square" rtlCol="0" anchor="ctr"/>
          <a:lstStyle/>
          <a:p>
            <a:pPr marL="0" indent="0">
              <a:buNone/>
            </a:pPr>
            <a:r>
              <a:rPr lang="en-US" sz="1400" b="1" dirty="0">
                <a:solidFill>
                  <a:srgbClr val="E31837"/>
                </a:solidFill>
              </a:rPr>
              <a:t>Happy</a:t>
            </a:r>
            <a:endParaRPr lang="en-US" sz="1400" dirty="0"/>
          </a:p>
        </p:txBody>
      </p:sp>
      <p:sp>
        <p:nvSpPr>
          <p:cNvPr id="25" name="Text 22"/>
          <p:cNvSpPr/>
          <p:nvPr/>
        </p:nvSpPr>
        <p:spPr>
          <a:xfrm>
            <a:off x="9098280" y="4937760"/>
            <a:ext cx="2194560" cy="914400"/>
          </a:xfrm>
          <a:prstGeom prst="rect">
            <a:avLst/>
          </a:prstGeom>
          <a:noFill/>
          <a:ln/>
        </p:spPr>
        <p:txBody>
          <a:bodyPr wrap="square" rtlCol="0" anchor="t"/>
          <a:lstStyle/>
          <a:p>
            <a:pPr marL="0" indent="0">
              <a:buNone/>
            </a:pPr>
            <a:r>
              <a:rPr lang="en-US" sz="1050" dirty="0">
                <a:solidFill>
                  <a:srgbClr val="7F8C8D"/>
                </a:solidFill>
              </a:rPr>
              <a:t>Productive employees, superior products, happy customers.</a:t>
            </a:r>
            <a:endParaRPr lang="en-US" sz="10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2188952" cy="91440"/>
          </a:xfrm>
          <a:prstGeom prst="rect">
            <a:avLst/>
          </a:prstGeom>
          <a:solidFill>
            <a:srgbClr val="E31837"/>
          </a:solidFill>
          <a:ln/>
        </p:spPr>
      </p:sp>
      <p:sp>
        <p:nvSpPr>
          <p:cNvPr id="3" name="Text 1"/>
          <p:cNvSpPr/>
          <p:nvPr/>
        </p:nvSpPr>
        <p:spPr>
          <a:xfrm>
            <a:off x="731520" y="365760"/>
            <a:ext cx="10725912" cy="457200"/>
          </a:xfrm>
          <a:prstGeom prst="rect">
            <a:avLst/>
          </a:prstGeom>
          <a:noFill/>
          <a:ln/>
        </p:spPr>
        <p:txBody>
          <a:bodyPr wrap="square" rtlCol="0" anchor="ctr"/>
          <a:lstStyle/>
          <a:p>
            <a:pPr marL="0" indent="0">
              <a:buNone/>
            </a:pPr>
            <a:r>
              <a:rPr lang="en-US" sz="2400" b="1" dirty="0">
                <a:solidFill>
                  <a:srgbClr val="E31837"/>
                </a:solidFill>
              </a:rPr>
              <a:t>OUR SOLUTIONS &amp; SERVICES</a:t>
            </a:r>
            <a:endParaRPr lang="en-US" sz="2400" dirty="0"/>
          </a:p>
        </p:txBody>
      </p:sp>
      <p:sp>
        <p:nvSpPr>
          <p:cNvPr id="4" name="Text 2"/>
          <p:cNvSpPr/>
          <p:nvPr/>
        </p:nvSpPr>
        <p:spPr>
          <a:xfrm>
            <a:off x="731520" y="822960"/>
            <a:ext cx="10725912" cy="274320"/>
          </a:xfrm>
          <a:prstGeom prst="rect">
            <a:avLst/>
          </a:prstGeom>
          <a:noFill/>
          <a:ln/>
        </p:spPr>
        <p:txBody>
          <a:bodyPr wrap="square" rtlCol="0" anchor="t"/>
          <a:lstStyle/>
          <a:p>
            <a:pPr marL="0" indent="0">
              <a:buNone/>
            </a:pPr>
            <a:r>
              <a:rPr lang="en-US" sz="1200" dirty="0">
                <a:solidFill>
                  <a:srgbClr val="7F8C8D"/>
                </a:solidFill>
              </a:rPr>
              <a:t>Integrated Digital Infrastructure Solutions to Accelerate Business Operations</a:t>
            </a:r>
            <a:endParaRPr lang="en-US" sz="1200" dirty="0"/>
          </a:p>
        </p:txBody>
      </p:sp>
      <p:sp>
        <p:nvSpPr>
          <p:cNvPr id="5" name="Shape 3"/>
          <p:cNvSpPr/>
          <p:nvPr/>
        </p:nvSpPr>
        <p:spPr>
          <a:xfrm>
            <a:off x="731520" y="1097280"/>
            <a:ext cx="10725912" cy="9144"/>
          </a:xfrm>
          <a:prstGeom prst="line">
            <a:avLst/>
          </a:prstGeom>
          <a:noFill/>
          <a:ln w="12700">
            <a:solidFill>
              <a:srgbClr val="ECF0F1"/>
            </a:solidFill>
            <a:prstDash val="solid"/>
          </a:ln>
        </p:spPr>
      </p:sp>
      <p:sp>
        <p:nvSpPr>
          <p:cNvPr id="6" name="Text 4"/>
          <p:cNvSpPr/>
          <p:nvPr/>
        </p:nvSpPr>
        <p:spPr>
          <a:xfrm>
            <a:off x="731520" y="6492240"/>
            <a:ext cx="5486400" cy="274320"/>
          </a:xfrm>
          <a:prstGeom prst="rect">
            <a:avLst/>
          </a:prstGeom>
          <a:noFill/>
          <a:ln/>
        </p:spPr>
        <p:txBody>
          <a:bodyPr wrap="square" rtlCol="0" anchor="ctr"/>
          <a:lstStyle/>
          <a:p>
            <a:pPr marL="0" indent="0">
              <a:buNone/>
            </a:pPr>
            <a:r>
              <a:rPr lang="en-US" sz="900" dirty="0">
                <a:solidFill>
                  <a:srgbClr val="7F8C8D"/>
                </a:solidFill>
              </a:rPr>
              <a:t>PT Jaringan Mega Komputasi  |  www.id-clouds.net</a:t>
            </a:r>
            <a:endParaRPr lang="en-US" sz="900" dirty="0"/>
          </a:p>
        </p:txBody>
      </p:sp>
      <p:sp>
        <p:nvSpPr>
          <p:cNvPr id="7" name="Text 5"/>
          <p:cNvSpPr/>
          <p:nvPr/>
        </p:nvSpPr>
        <p:spPr>
          <a:xfrm>
            <a:off x="10515600" y="6492240"/>
            <a:ext cx="914400" cy="274320"/>
          </a:xfrm>
          <a:prstGeom prst="rect">
            <a:avLst/>
          </a:prstGeom>
          <a:noFill/>
          <a:ln/>
        </p:spPr>
        <p:txBody>
          <a:bodyPr wrap="square" rtlCol="0" anchor="ctr"/>
          <a:lstStyle/>
          <a:p>
            <a:pPr marL="0" indent="0" algn="r">
              <a:buNone/>
            </a:pPr>
            <a:r>
              <a:rPr lang="en-US" sz="900" dirty="0">
                <a:solidFill>
                  <a:srgbClr val="7F8C8D"/>
                </a:solidFill>
              </a:rPr>
              <a:t>3</a:t>
            </a:r>
            <a:endParaRPr lang="en-US" sz="900" dirty="0"/>
          </a:p>
        </p:txBody>
      </p:sp>
      <p:sp>
        <p:nvSpPr>
          <p:cNvPr id="8" name="Shape 6"/>
          <p:cNvSpPr/>
          <p:nvPr/>
        </p:nvSpPr>
        <p:spPr>
          <a:xfrm>
            <a:off x="731520" y="1645920"/>
            <a:ext cx="3291840" cy="4389120"/>
          </a:xfrm>
          <a:prstGeom prst="rect">
            <a:avLst/>
          </a:prstGeom>
          <a:solidFill>
            <a:srgbClr val="F8F9FA"/>
          </a:solidFill>
          <a:ln w="12700">
            <a:solidFill>
              <a:srgbClr val="ECF0F1"/>
            </a:solidFill>
            <a:prstDash val="solid"/>
          </a:ln>
        </p:spPr>
      </p:sp>
      <p:pic>
        <p:nvPicPr>
          <p:cNvPr id="9" name="Image 0" descr="F:\Repositories\Web ID-Clouds\wwwroot\images\asset_tracking.png"/>
          <p:cNvPicPr>
            <a:picLocks noChangeAspect="1"/>
          </p:cNvPicPr>
          <p:nvPr/>
        </p:nvPicPr>
        <p:blipFill>
          <a:blip r:embed="rId3"/>
          <a:srcRect/>
          <a:stretch/>
        </p:blipFill>
        <p:spPr>
          <a:xfrm>
            <a:off x="731520" y="1645920"/>
            <a:ext cx="3291840" cy="1828800"/>
          </a:xfrm>
          <a:prstGeom prst="rect">
            <a:avLst/>
          </a:prstGeom>
        </p:spPr>
      </p:pic>
      <p:sp>
        <p:nvSpPr>
          <p:cNvPr id="10" name="Shape 7"/>
          <p:cNvSpPr/>
          <p:nvPr/>
        </p:nvSpPr>
        <p:spPr>
          <a:xfrm>
            <a:off x="731520" y="3474720"/>
            <a:ext cx="3291840" cy="73152"/>
          </a:xfrm>
          <a:prstGeom prst="rect">
            <a:avLst/>
          </a:prstGeom>
          <a:solidFill>
            <a:srgbClr val="28A745"/>
          </a:solidFill>
          <a:ln/>
        </p:spPr>
      </p:sp>
      <p:sp>
        <p:nvSpPr>
          <p:cNvPr id="11" name="Text 8"/>
          <p:cNvSpPr/>
          <p:nvPr/>
        </p:nvSpPr>
        <p:spPr>
          <a:xfrm>
            <a:off x="914400" y="3657600"/>
            <a:ext cx="2926080" cy="457200"/>
          </a:xfrm>
          <a:prstGeom prst="rect">
            <a:avLst/>
          </a:prstGeom>
          <a:noFill/>
          <a:ln/>
        </p:spPr>
        <p:txBody>
          <a:bodyPr wrap="square" rtlCol="0" anchor="ctr"/>
          <a:lstStyle/>
          <a:p>
            <a:pPr marL="0" indent="0">
              <a:buNone/>
            </a:pPr>
            <a:r>
              <a:rPr lang="en-US" sz="1400" b="1" dirty="0">
                <a:solidFill>
                  <a:srgbClr val="2C3E50"/>
                </a:solidFill>
              </a:rPr>
              <a:t>Asset Tracking &amp; Fleet Management</a:t>
            </a:r>
            <a:endParaRPr lang="en-US" sz="1400" dirty="0"/>
          </a:p>
        </p:txBody>
      </p:sp>
      <p:sp>
        <p:nvSpPr>
          <p:cNvPr id="12" name="Text 9"/>
          <p:cNvSpPr/>
          <p:nvPr/>
        </p:nvSpPr>
        <p:spPr>
          <a:xfrm>
            <a:off x="914400" y="4206240"/>
            <a:ext cx="2926080" cy="1280160"/>
          </a:xfrm>
          <a:prstGeom prst="rect">
            <a:avLst/>
          </a:prstGeom>
          <a:noFill/>
          <a:ln/>
        </p:spPr>
        <p:txBody>
          <a:bodyPr wrap="square" rtlCol="0" anchor="t"/>
          <a:lstStyle/>
          <a:p>
            <a:pPr marL="0" indent="0">
              <a:lnSpc>
                <a:spcPts val="1600"/>
              </a:lnSpc>
              <a:buNone/>
            </a:pPr>
            <a:r>
              <a:rPr lang="en-US" sz="1050" dirty="0">
                <a:solidFill>
                  <a:srgbClr val="7F8C8D"/>
                </a:solidFill>
              </a:rPr>
              <a:t>GPSTracker.IO offers comprehensive GPS tracking, real-time fuel monitoring, cold chain compliance, driver identification, and remote engine shutdown.</a:t>
            </a:r>
            <a:endParaRPr lang="en-US" sz="1050" dirty="0"/>
          </a:p>
        </p:txBody>
      </p:sp>
      <p:sp>
        <p:nvSpPr>
          <p:cNvPr id="13" name="Text 10"/>
          <p:cNvSpPr/>
          <p:nvPr/>
        </p:nvSpPr>
        <p:spPr>
          <a:xfrm>
            <a:off x="914400" y="5577840"/>
            <a:ext cx="2926080" cy="274320"/>
          </a:xfrm>
          <a:prstGeom prst="rect">
            <a:avLst/>
          </a:prstGeom>
          <a:noFill/>
          <a:ln/>
        </p:spPr>
        <p:txBody>
          <a:bodyPr wrap="square" rtlCol="0" anchor="ctr"/>
          <a:lstStyle/>
          <a:p>
            <a:pPr marL="0" indent="0">
              <a:buNone/>
            </a:pPr>
            <a:r>
              <a:rPr lang="en-US" sz="1050" b="1" dirty="0">
                <a:solidFill>
                  <a:srgbClr val="28A745"/>
                </a:solidFill>
              </a:rPr>
              <a:t>Learn More →</a:t>
            </a:r>
            <a:endParaRPr lang="en-US" sz="1050" dirty="0"/>
          </a:p>
        </p:txBody>
      </p:sp>
      <p:sp>
        <p:nvSpPr>
          <p:cNvPr id="14" name="Shape 11"/>
          <p:cNvSpPr/>
          <p:nvPr/>
        </p:nvSpPr>
        <p:spPr>
          <a:xfrm>
            <a:off x="4480560" y="1645920"/>
            <a:ext cx="3291840" cy="4389120"/>
          </a:xfrm>
          <a:prstGeom prst="rect">
            <a:avLst/>
          </a:prstGeom>
          <a:solidFill>
            <a:srgbClr val="F8F9FA"/>
          </a:solidFill>
          <a:ln w="12700">
            <a:solidFill>
              <a:srgbClr val="ECF0F1"/>
            </a:solidFill>
            <a:prstDash val="solid"/>
          </a:ln>
        </p:spPr>
      </p:sp>
      <p:pic>
        <p:nvPicPr>
          <p:cNvPr id="15" name="Image 1" descr="F:\Repositories\Web ID-Clouds\wwwroot\images\logistics.png"/>
          <p:cNvPicPr>
            <a:picLocks noChangeAspect="1"/>
          </p:cNvPicPr>
          <p:nvPr/>
        </p:nvPicPr>
        <p:blipFill>
          <a:blip r:embed="rId4"/>
          <a:srcRect/>
          <a:stretch/>
        </p:blipFill>
        <p:spPr>
          <a:xfrm>
            <a:off x="4480560" y="1645920"/>
            <a:ext cx="3291840" cy="1828800"/>
          </a:xfrm>
          <a:prstGeom prst="rect">
            <a:avLst/>
          </a:prstGeom>
        </p:spPr>
      </p:pic>
      <p:sp>
        <p:nvSpPr>
          <p:cNvPr id="16" name="Shape 12"/>
          <p:cNvSpPr/>
          <p:nvPr/>
        </p:nvSpPr>
        <p:spPr>
          <a:xfrm>
            <a:off x="4480560" y="3474720"/>
            <a:ext cx="3291840" cy="73152"/>
          </a:xfrm>
          <a:prstGeom prst="rect">
            <a:avLst/>
          </a:prstGeom>
          <a:solidFill>
            <a:srgbClr val="E31837"/>
          </a:solidFill>
          <a:ln/>
        </p:spPr>
      </p:sp>
      <p:sp>
        <p:nvSpPr>
          <p:cNvPr id="17" name="Text 13"/>
          <p:cNvSpPr/>
          <p:nvPr/>
        </p:nvSpPr>
        <p:spPr>
          <a:xfrm>
            <a:off x="4663440" y="3657600"/>
            <a:ext cx="2926080" cy="457200"/>
          </a:xfrm>
          <a:prstGeom prst="rect">
            <a:avLst/>
          </a:prstGeom>
          <a:noFill/>
          <a:ln/>
        </p:spPr>
        <p:txBody>
          <a:bodyPr wrap="square" rtlCol="0" anchor="ctr"/>
          <a:lstStyle/>
          <a:p>
            <a:pPr marL="0" indent="0">
              <a:buNone/>
            </a:pPr>
            <a:r>
              <a:rPr lang="en-US" sz="1400" b="1" dirty="0">
                <a:solidFill>
                  <a:srgbClr val="2C3E50"/>
                </a:solidFill>
              </a:rPr>
              <a:t>FLiT.ID SaaS Logistics Platform</a:t>
            </a:r>
            <a:endParaRPr lang="en-US" sz="1400" dirty="0"/>
          </a:p>
        </p:txBody>
      </p:sp>
      <p:sp>
        <p:nvSpPr>
          <p:cNvPr id="18" name="Text 14"/>
          <p:cNvSpPr/>
          <p:nvPr/>
        </p:nvSpPr>
        <p:spPr>
          <a:xfrm>
            <a:off x="4663440" y="4206240"/>
            <a:ext cx="2926080" cy="1280160"/>
          </a:xfrm>
          <a:prstGeom prst="rect">
            <a:avLst/>
          </a:prstGeom>
          <a:noFill/>
          <a:ln/>
        </p:spPr>
        <p:txBody>
          <a:bodyPr wrap="square" rtlCol="0" anchor="t"/>
          <a:lstStyle/>
          <a:p>
            <a:pPr marL="0" indent="0">
              <a:lnSpc>
                <a:spcPts val="1600"/>
              </a:lnSpc>
              <a:buNone/>
            </a:pPr>
            <a:r>
              <a:rPr lang="en-US" sz="1050" dirty="0">
                <a:solidFill>
                  <a:srgbClr val="7F8C8D"/>
                </a:solidFill>
              </a:rPr>
              <a:t>End-to-end logistics SaaS for express parcel delivery, cargo operations, and agent systems. Features automated order creation, dispatch, and smart routing.</a:t>
            </a:r>
            <a:endParaRPr lang="en-US" sz="1050" dirty="0"/>
          </a:p>
        </p:txBody>
      </p:sp>
      <p:sp>
        <p:nvSpPr>
          <p:cNvPr id="19" name="Text 15"/>
          <p:cNvSpPr/>
          <p:nvPr/>
        </p:nvSpPr>
        <p:spPr>
          <a:xfrm>
            <a:off x="4663440" y="5577840"/>
            <a:ext cx="2926080" cy="274320"/>
          </a:xfrm>
          <a:prstGeom prst="rect">
            <a:avLst/>
          </a:prstGeom>
          <a:noFill/>
          <a:ln/>
        </p:spPr>
        <p:txBody>
          <a:bodyPr wrap="square" rtlCol="0" anchor="ctr"/>
          <a:lstStyle/>
          <a:p>
            <a:pPr marL="0" indent="0">
              <a:buNone/>
            </a:pPr>
            <a:r>
              <a:rPr lang="en-US" sz="1050" b="1" dirty="0">
                <a:solidFill>
                  <a:srgbClr val="E31837"/>
                </a:solidFill>
              </a:rPr>
              <a:t>Learn More →</a:t>
            </a:r>
            <a:endParaRPr lang="en-US" sz="1050" dirty="0"/>
          </a:p>
        </p:txBody>
      </p:sp>
      <p:sp>
        <p:nvSpPr>
          <p:cNvPr id="20" name="Shape 16"/>
          <p:cNvSpPr/>
          <p:nvPr/>
        </p:nvSpPr>
        <p:spPr>
          <a:xfrm>
            <a:off x="8229600" y="1645920"/>
            <a:ext cx="3291840" cy="4389120"/>
          </a:xfrm>
          <a:prstGeom prst="rect">
            <a:avLst/>
          </a:prstGeom>
          <a:solidFill>
            <a:srgbClr val="F8F9FA"/>
          </a:solidFill>
          <a:ln w="12700">
            <a:solidFill>
              <a:srgbClr val="ECF0F1"/>
            </a:solidFill>
            <a:prstDash val="solid"/>
          </a:ln>
        </p:spPr>
      </p:sp>
      <p:pic>
        <p:nvPicPr>
          <p:cNvPr id="21" name="Image 2" descr="F:\Repositories\Web ID-Clouds\wwwroot\images\tech_consulting.png"/>
          <p:cNvPicPr>
            <a:picLocks noChangeAspect="1"/>
          </p:cNvPicPr>
          <p:nvPr/>
        </p:nvPicPr>
        <p:blipFill>
          <a:blip r:embed="rId5"/>
          <a:srcRect/>
          <a:stretch/>
        </p:blipFill>
        <p:spPr>
          <a:xfrm>
            <a:off x="8229600" y="1645920"/>
            <a:ext cx="3291840" cy="1828800"/>
          </a:xfrm>
          <a:prstGeom prst="rect">
            <a:avLst/>
          </a:prstGeom>
        </p:spPr>
      </p:pic>
      <p:sp>
        <p:nvSpPr>
          <p:cNvPr id="22" name="Shape 17"/>
          <p:cNvSpPr/>
          <p:nvPr/>
        </p:nvSpPr>
        <p:spPr>
          <a:xfrm>
            <a:off x="8229600" y="3474720"/>
            <a:ext cx="3291840" cy="73152"/>
          </a:xfrm>
          <a:prstGeom prst="rect">
            <a:avLst/>
          </a:prstGeom>
          <a:solidFill>
            <a:srgbClr val="6F42C1"/>
          </a:solidFill>
          <a:ln/>
        </p:spPr>
      </p:sp>
      <p:sp>
        <p:nvSpPr>
          <p:cNvPr id="23" name="Text 18"/>
          <p:cNvSpPr/>
          <p:nvPr/>
        </p:nvSpPr>
        <p:spPr>
          <a:xfrm>
            <a:off x="8412480" y="3657600"/>
            <a:ext cx="2926080" cy="457200"/>
          </a:xfrm>
          <a:prstGeom prst="rect">
            <a:avLst/>
          </a:prstGeom>
          <a:noFill/>
          <a:ln/>
        </p:spPr>
        <p:txBody>
          <a:bodyPr wrap="square" rtlCol="0" anchor="ctr"/>
          <a:lstStyle/>
          <a:p>
            <a:pPr marL="0" indent="0">
              <a:buNone/>
            </a:pPr>
            <a:r>
              <a:rPr lang="en-US" sz="1400" b="1" dirty="0">
                <a:solidFill>
                  <a:srgbClr val="2C3E50"/>
                </a:solidFill>
              </a:rPr>
              <a:t>Technology Consulting Services</a:t>
            </a:r>
            <a:endParaRPr lang="en-US" sz="1400" dirty="0"/>
          </a:p>
        </p:txBody>
      </p:sp>
      <p:sp>
        <p:nvSpPr>
          <p:cNvPr id="24" name="Text 19"/>
          <p:cNvSpPr/>
          <p:nvPr/>
        </p:nvSpPr>
        <p:spPr>
          <a:xfrm>
            <a:off x="8412480" y="4206240"/>
            <a:ext cx="2926080" cy="1280160"/>
          </a:xfrm>
          <a:prstGeom prst="rect">
            <a:avLst/>
          </a:prstGeom>
          <a:noFill/>
          <a:ln/>
        </p:spPr>
        <p:txBody>
          <a:bodyPr wrap="square" rtlCol="0" anchor="t"/>
          <a:lstStyle/>
          <a:p>
            <a:pPr marL="0" indent="0">
              <a:lnSpc>
                <a:spcPts val="1600"/>
              </a:lnSpc>
              <a:buNone/>
            </a:pPr>
            <a:r>
              <a:rPr lang="en-US" sz="1050" dirty="0">
                <a:solidFill>
                  <a:srgbClr val="7F8C8D"/>
                </a:solidFill>
              </a:rPr>
              <a:t>Enterprise IT architecture design, legacy system integration, cloud deployment, high-concurrency systems, cybersecurity auditing, and IoT solutions.</a:t>
            </a:r>
            <a:endParaRPr lang="en-US" sz="1050" dirty="0"/>
          </a:p>
        </p:txBody>
      </p:sp>
      <p:sp>
        <p:nvSpPr>
          <p:cNvPr id="25" name="Text 20"/>
          <p:cNvSpPr/>
          <p:nvPr/>
        </p:nvSpPr>
        <p:spPr>
          <a:xfrm>
            <a:off x="8412480" y="5577840"/>
            <a:ext cx="2926080" cy="274320"/>
          </a:xfrm>
          <a:prstGeom prst="rect">
            <a:avLst/>
          </a:prstGeom>
          <a:noFill/>
          <a:ln/>
        </p:spPr>
        <p:txBody>
          <a:bodyPr wrap="square" rtlCol="0" anchor="ctr"/>
          <a:lstStyle/>
          <a:p>
            <a:pPr marL="0" indent="0">
              <a:buNone/>
            </a:pPr>
            <a:r>
              <a:rPr lang="en-US" sz="1050" b="1" dirty="0">
                <a:solidFill>
                  <a:srgbClr val="6F42C1"/>
                </a:solidFill>
              </a:rPr>
              <a:t>Learn More →</a:t>
            </a:r>
            <a:endParaRPr lang="en-US" sz="1050" dirty="0"/>
          </a:p>
        </p:txBody>
      </p:sp>
      <p:pic>
        <p:nvPicPr>
          <p:cNvPr id="27" name="Picture 2" descr="GPStracker.IO">
            <a:extLst>
              <a:ext uri="{FF2B5EF4-FFF2-40B4-BE49-F238E27FC236}">
                <a16:creationId xmlns:a16="http://schemas.microsoft.com/office/drawing/2014/main" id="{B3EC812A-8886-5C31-4A97-3E84227CFB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3771" y="5538911"/>
            <a:ext cx="1285622" cy="313249"/>
          </a:xfrm>
          <a:prstGeom prst="rect">
            <a:avLst/>
          </a:prstGeom>
          <a:solidFill>
            <a:schemeClr val="bg1"/>
          </a:solidFill>
        </p:spPr>
      </p:pic>
      <p:pic>
        <p:nvPicPr>
          <p:cNvPr id="29" name="Picture 28">
            <a:extLst>
              <a:ext uri="{FF2B5EF4-FFF2-40B4-BE49-F238E27FC236}">
                <a16:creationId xmlns:a16="http://schemas.microsoft.com/office/drawing/2014/main" id="{C49F364C-6D26-5E44-6AD9-9C64191E91F4}"/>
              </a:ext>
            </a:extLst>
          </p:cNvPr>
          <p:cNvPicPr>
            <a:picLocks noChangeAspect="1"/>
          </p:cNvPicPr>
          <p:nvPr/>
        </p:nvPicPr>
        <p:blipFill>
          <a:blip r:embed="rId7"/>
          <a:stretch>
            <a:fillRect/>
          </a:stretch>
        </p:blipFill>
        <p:spPr>
          <a:xfrm>
            <a:off x="4732451" y="5597239"/>
            <a:ext cx="986862" cy="218103"/>
          </a:xfrm>
          <a:prstGeom prst="rect">
            <a:avLst/>
          </a:prstGeom>
          <a:solidFill>
            <a:schemeClr val="bg1"/>
          </a:solidFill>
        </p:spPr>
      </p:pic>
      <p:pic>
        <p:nvPicPr>
          <p:cNvPr id="31" name="Picture 30">
            <a:extLst>
              <a:ext uri="{FF2B5EF4-FFF2-40B4-BE49-F238E27FC236}">
                <a16:creationId xmlns:a16="http://schemas.microsoft.com/office/drawing/2014/main" id="{12221D48-478E-3257-BFF1-13CCC9946B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07370" y="5486400"/>
            <a:ext cx="852290" cy="339732"/>
          </a:xfrm>
          <a:prstGeom prst="rect">
            <a:avLst/>
          </a:prstGeom>
          <a:solidFill>
            <a:schemeClr val="bg1"/>
          </a:solid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2188952" cy="91440"/>
          </a:xfrm>
          <a:prstGeom prst="rect">
            <a:avLst/>
          </a:prstGeom>
          <a:solidFill>
            <a:srgbClr val="E31837"/>
          </a:solidFill>
          <a:ln/>
        </p:spPr>
      </p:sp>
      <p:sp>
        <p:nvSpPr>
          <p:cNvPr id="3" name="Text 1"/>
          <p:cNvSpPr/>
          <p:nvPr/>
        </p:nvSpPr>
        <p:spPr>
          <a:xfrm>
            <a:off x="731520" y="365760"/>
            <a:ext cx="10725912" cy="457200"/>
          </a:xfrm>
          <a:prstGeom prst="rect">
            <a:avLst/>
          </a:prstGeom>
          <a:noFill/>
          <a:ln/>
        </p:spPr>
        <p:txBody>
          <a:bodyPr wrap="square" rtlCol="0" anchor="ctr"/>
          <a:lstStyle/>
          <a:p>
            <a:pPr marL="0" indent="0">
              <a:buNone/>
            </a:pPr>
            <a:r>
              <a:rPr lang="en-US" sz="2400" b="1" dirty="0">
                <a:solidFill>
                  <a:srgbClr val="E31837"/>
                </a:solidFill>
              </a:rPr>
              <a:t>CORE SERVICE: ASSET TRACKING &amp; FLEET MANAGEMENT</a:t>
            </a:r>
            <a:endParaRPr lang="en-US" sz="2400" dirty="0"/>
          </a:p>
        </p:txBody>
      </p:sp>
      <p:sp>
        <p:nvSpPr>
          <p:cNvPr id="4" name="Text 2"/>
          <p:cNvSpPr/>
          <p:nvPr/>
        </p:nvSpPr>
        <p:spPr>
          <a:xfrm>
            <a:off x="731520" y="822960"/>
            <a:ext cx="10725912" cy="274320"/>
          </a:xfrm>
          <a:prstGeom prst="rect">
            <a:avLst/>
          </a:prstGeom>
          <a:noFill/>
          <a:ln/>
        </p:spPr>
        <p:txBody>
          <a:bodyPr wrap="square" rtlCol="0" anchor="t"/>
          <a:lstStyle/>
          <a:p>
            <a:pPr marL="0" indent="0">
              <a:buNone/>
            </a:pPr>
            <a:r>
              <a:rPr lang="en-US" sz="1200" dirty="0">
                <a:solidFill>
                  <a:srgbClr val="7F8C8D"/>
                </a:solidFill>
              </a:rPr>
              <a:t>GPSTracker.IO - Advanced GPS Tracking &amp; IoT Solutions</a:t>
            </a:r>
            <a:endParaRPr lang="en-US" sz="1200" dirty="0"/>
          </a:p>
        </p:txBody>
      </p:sp>
      <p:sp>
        <p:nvSpPr>
          <p:cNvPr id="5" name="Shape 3"/>
          <p:cNvSpPr/>
          <p:nvPr/>
        </p:nvSpPr>
        <p:spPr>
          <a:xfrm>
            <a:off x="731520" y="1097280"/>
            <a:ext cx="10725912" cy="9144"/>
          </a:xfrm>
          <a:prstGeom prst="line">
            <a:avLst/>
          </a:prstGeom>
          <a:noFill/>
          <a:ln w="12700">
            <a:solidFill>
              <a:srgbClr val="ECF0F1"/>
            </a:solidFill>
            <a:prstDash val="solid"/>
          </a:ln>
        </p:spPr>
      </p:sp>
      <p:sp>
        <p:nvSpPr>
          <p:cNvPr id="6" name="Text 4"/>
          <p:cNvSpPr/>
          <p:nvPr/>
        </p:nvSpPr>
        <p:spPr>
          <a:xfrm>
            <a:off x="731520" y="6492240"/>
            <a:ext cx="5486400" cy="274320"/>
          </a:xfrm>
          <a:prstGeom prst="rect">
            <a:avLst/>
          </a:prstGeom>
          <a:noFill/>
          <a:ln/>
        </p:spPr>
        <p:txBody>
          <a:bodyPr wrap="square" rtlCol="0" anchor="ctr"/>
          <a:lstStyle/>
          <a:p>
            <a:pPr marL="0" indent="0">
              <a:buNone/>
            </a:pPr>
            <a:r>
              <a:rPr lang="en-US" sz="900" dirty="0">
                <a:solidFill>
                  <a:srgbClr val="7F8C8D"/>
                </a:solidFill>
              </a:rPr>
              <a:t>PT Jaringan Mega Komputasi  |  www.id-clouds.net</a:t>
            </a:r>
            <a:endParaRPr lang="en-US" sz="900" dirty="0"/>
          </a:p>
        </p:txBody>
      </p:sp>
      <p:sp>
        <p:nvSpPr>
          <p:cNvPr id="7" name="Text 5"/>
          <p:cNvSpPr/>
          <p:nvPr/>
        </p:nvSpPr>
        <p:spPr>
          <a:xfrm>
            <a:off x="10515600" y="6492240"/>
            <a:ext cx="914400" cy="274320"/>
          </a:xfrm>
          <a:prstGeom prst="rect">
            <a:avLst/>
          </a:prstGeom>
          <a:noFill/>
          <a:ln/>
        </p:spPr>
        <p:txBody>
          <a:bodyPr wrap="square" rtlCol="0" anchor="ctr"/>
          <a:lstStyle/>
          <a:p>
            <a:pPr marL="0" indent="0" algn="r">
              <a:buNone/>
            </a:pPr>
            <a:r>
              <a:rPr lang="en-US" sz="900" dirty="0">
                <a:solidFill>
                  <a:srgbClr val="7F8C8D"/>
                </a:solidFill>
              </a:rPr>
              <a:t>4</a:t>
            </a:r>
            <a:endParaRPr lang="en-US" sz="900" dirty="0"/>
          </a:p>
        </p:txBody>
      </p:sp>
      <p:pic>
        <p:nvPicPr>
          <p:cNvPr id="8" name="Image 0" descr="F:\Repositories\Web ID-Clouds\wwwroot\images\asset_tracking.png"/>
          <p:cNvPicPr>
            <a:picLocks noChangeAspect="1"/>
          </p:cNvPicPr>
          <p:nvPr/>
        </p:nvPicPr>
        <p:blipFill>
          <a:blip r:embed="rId3"/>
          <a:srcRect/>
          <a:stretch/>
        </p:blipFill>
        <p:spPr>
          <a:xfrm>
            <a:off x="731520" y="1371600"/>
            <a:ext cx="4389120" cy="2560320"/>
          </a:xfrm>
          <a:prstGeom prst="rect">
            <a:avLst/>
          </a:prstGeom>
        </p:spPr>
      </p:pic>
      <p:sp>
        <p:nvSpPr>
          <p:cNvPr id="9" name="Text 6"/>
          <p:cNvSpPr/>
          <p:nvPr/>
        </p:nvSpPr>
        <p:spPr>
          <a:xfrm>
            <a:off x="731520" y="4114800"/>
            <a:ext cx="4389120" cy="2103120"/>
          </a:xfrm>
          <a:prstGeom prst="rect">
            <a:avLst/>
          </a:prstGeom>
          <a:noFill/>
          <a:ln/>
        </p:spPr>
        <p:txBody>
          <a:bodyPr wrap="square" rtlCol="0" anchor="t"/>
          <a:lstStyle/>
          <a:p>
            <a:pPr marL="0" indent="0">
              <a:buNone/>
            </a:pPr>
            <a:r>
              <a:rPr lang="en-US" sz="1600" b="1" dirty="0">
                <a:solidFill>
                  <a:srgbClr val="E31837"/>
                </a:solidFill>
              </a:rPr>
              <a:t>Track with the Experts!
</a:t>
            </a:r>
            <a:r>
              <a:rPr lang="en-US" sz="1100" dirty="0">
                <a:solidFill>
                  <a:srgbClr val="2C3E50"/>
                </a:solidFill>
              </a:rPr>
              <a:t>With over 15 years of experience in GPS tracking and IoT technology, GPSTracker.IO delivers the best for your needs and comfort:
✔ Serving more than 100,000+ active devices.
✔ Suitable for personal and corporate fleet operations.
✔ Rapid deployment and activation within 5 minutes.</a:t>
            </a:r>
            <a:endParaRPr lang="en-US" sz="1600" dirty="0"/>
          </a:p>
        </p:txBody>
      </p:sp>
      <p:sp>
        <p:nvSpPr>
          <p:cNvPr id="10" name="Shape 7"/>
          <p:cNvSpPr/>
          <p:nvPr/>
        </p:nvSpPr>
        <p:spPr>
          <a:xfrm>
            <a:off x="5486400" y="1371600"/>
            <a:ext cx="2834640" cy="1463040"/>
          </a:xfrm>
          <a:prstGeom prst="rect">
            <a:avLst/>
          </a:prstGeom>
          <a:solidFill>
            <a:srgbClr val="F8F9FA"/>
          </a:solidFill>
          <a:ln w="12700">
            <a:solidFill>
              <a:srgbClr val="ECF0F1"/>
            </a:solidFill>
            <a:prstDash val="solid"/>
          </a:ln>
        </p:spPr>
      </p:sp>
      <p:sp>
        <p:nvSpPr>
          <p:cNvPr id="11" name="Shape 8"/>
          <p:cNvSpPr/>
          <p:nvPr/>
        </p:nvSpPr>
        <p:spPr>
          <a:xfrm>
            <a:off x="5486400" y="1371600"/>
            <a:ext cx="54864" cy="1463040"/>
          </a:xfrm>
          <a:prstGeom prst="rect">
            <a:avLst/>
          </a:prstGeom>
          <a:solidFill>
            <a:srgbClr val="28A745"/>
          </a:solidFill>
          <a:ln/>
        </p:spPr>
      </p:sp>
      <p:sp>
        <p:nvSpPr>
          <p:cNvPr id="12" name="Text 9"/>
          <p:cNvSpPr/>
          <p:nvPr/>
        </p:nvSpPr>
        <p:spPr>
          <a:xfrm>
            <a:off x="5623560" y="1508760"/>
            <a:ext cx="2606040" cy="274320"/>
          </a:xfrm>
          <a:prstGeom prst="rect">
            <a:avLst/>
          </a:prstGeom>
          <a:noFill/>
          <a:ln/>
        </p:spPr>
        <p:txBody>
          <a:bodyPr wrap="square" rtlCol="0" anchor="ctr"/>
          <a:lstStyle/>
          <a:p>
            <a:pPr marL="0" indent="0">
              <a:buNone/>
            </a:pPr>
            <a:r>
              <a:rPr lang="en-US" sz="1200" b="1" dirty="0">
                <a:solidFill>
                  <a:srgbClr val="2C3E50"/>
                </a:solidFill>
              </a:rPr>
              <a:t>Real-Time Tracking</a:t>
            </a:r>
            <a:endParaRPr lang="en-US" sz="1200" dirty="0"/>
          </a:p>
        </p:txBody>
      </p:sp>
      <p:sp>
        <p:nvSpPr>
          <p:cNvPr id="13" name="Text 10"/>
          <p:cNvSpPr/>
          <p:nvPr/>
        </p:nvSpPr>
        <p:spPr>
          <a:xfrm>
            <a:off x="5623560" y="1783080"/>
            <a:ext cx="2606040" cy="914400"/>
          </a:xfrm>
          <a:prstGeom prst="rect">
            <a:avLst/>
          </a:prstGeom>
          <a:noFill/>
          <a:ln/>
        </p:spPr>
        <p:txBody>
          <a:bodyPr wrap="square" rtlCol="0" anchor="t"/>
          <a:lstStyle/>
          <a:p>
            <a:pPr marL="0" indent="0">
              <a:buNone/>
            </a:pPr>
            <a:r>
              <a:rPr lang="en-US" sz="950" dirty="0">
                <a:solidFill>
                  <a:srgbClr val="7F8C8D"/>
                </a:solidFill>
              </a:rPr>
              <a:t>Instantly monitor vehicle locations and statuses on the manager dashboard.</a:t>
            </a:r>
            <a:endParaRPr lang="en-US" sz="950" dirty="0"/>
          </a:p>
        </p:txBody>
      </p:sp>
      <p:sp>
        <p:nvSpPr>
          <p:cNvPr id="14" name="Shape 11"/>
          <p:cNvSpPr/>
          <p:nvPr/>
        </p:nvSpPr>
        <p:spPr>
          <a:xfrm>
            <a:off x="8595360" y="1371600"/>
            <a:ext cx="2834640" cy="1463040"/>
          </a:xfrm>
          <a:prstGeom prst="rect">
            <a:avLst/>
          </a:prstGeom>
          <a:solidFill>
            <a:srgbClr val="F8F9FA"/>
          </a:solidFill>
          <a:ln w="12700">
            <a:solidFill>
              <a:srgbClr val="ECF0F1"/>
            </a:solidFill>
            <a:prstDash val="solid"/>
          </a:ln>
        </p:spPr>
      </p:sp>
      <p:sp>
        <p:nvSpPr>
          <p:cNvPr id="15" name="Shape 12"/>
          <p:cNvSpPr/>
          <p:nvPr/>
        </p:nvSpPr>
        <p:spPr>
          <a:xfrm>
            <a:off x="8595360" y="1371600"/>
            <a:ext cx="54864" cy="1463040"/>
          </a:xfrm>
          <a:prstGeom prst="rect">
            <a:avLst/>
          </a:prstGeom>
          <a:solidFill>
            <a:srgbClr val="28A745"/>
          </a:solidFill>
          <a:ln/>
        </p:spPr>
      </p:sp>
      <p:sp>
        <p:nvSpPr>
          <p:cNvPr id="16" name="Text 13"/>
          <p:cNvSpPr/>
          <p:nvPr/>
        </p:nvSpPr>
        <p:spPr>
          <a:xfrm>
            <a:off x="8732520" y="1508760"/>
            <a:ext cx="2606040" cy="274320"/>
          </a:xfrm>
          <a:prstGeom prst="rect">
            <a:avLst/>
          </a:prstGeom>
          <a:noFill/>
          <a:ln/>
        </p:spPr>
        <p:txBody>
          <a:bodyPr wrap="square" rtlCol="0" anchor="ctr"/>
          <a:lstStyle/>
          <a:p>
            <a:pPr marL="0" indent="0">
              <a:buNone/>
            </a:pPr>
            <a:r>
              <a:rPr lang="en-US" sz="1200" b="1" dirty="0">
                <a:solidFill>
                  <a:srgbClr val="2C3E50"/>
                </a:solidFill>
              </a:rPr>
              <a:t>180-Day History</a:t>
            </a:r>
            <a:endParaRPr lang="en-US" sz="1200" dirty="0"/>
          </a:p>
        </p:txBody>
      </p:sp>
      <p:sp>
        <p:nvSpPr>
          <p:cNvPr id="17" name="Text 14"/>
          <p:cNvSpPr/>
          <p:nvPr/>
        </p:nvSpPr>
        <p:spPr>
          <a:xfrm>
            <a:off x="8732520" y="1783080"/>
            <a:ext cx="2606040" cy="914400"/>
          </a:xfrm>
          <a:prstGeom prst="rect">
            <a:avLst/>
          </a:prstGeom>
          <a:noFill/>
          <a:ln/>
        </p:spPr>
        <p:txBody>
          <a:bodyPr wrap="square" rtlCol="0" anchor="t"/>
          <a:lstStyle/>
          <a:p>
            <a:pPr marL="0" indent="0">
              <a:buNone/>
            </a:pPr>
            <a:r>
              <a:rPr lang="en-US" sz="950" dirty="0">
                <a:solidFill>
                  <a:srgbClr val="7F8C8D"/>
                </a:solidFill>
              </a:rPr>
              <a:t>Access all historical routes, journeys, and summaries stored securely for 180 days.</a:t>
            </a:r>
            <a:endParaRPr lang="en-US" sz="950" dirty="0"/>
          </a:p>
        </p:txBody>
      </p:sp>
      <p:sp>
        <p:nvSpPr>
          <p:cNvPr id="18" name="Shape 15"/>
          <p:cNvSpPr/>
          <p:nvPr/>
        </p:nvSpPr>
        <p:spPr>
          <a:xfrm>
            <a:off x="5486400" y="3017520"/>
            <a:ext cx="2834640" cy="1463040"/>
          </a:xfrm>
          <a:prstGeom prst="rect">
            <a:avLst/>
          </a:prstGeom>
          <a:solidFill>
            <a:srgbClr val="F8F9FA"/>
          </a:solidFill>
          <a:ln w="12700">
            <a:solidFill>
              <a:srgbClr val="ECF0F1"/>
            </a:solidFill>
            <a:prstDash val="solid"/>
          </a:ln>
        </p:spPr>
      </p:sp>
      <p:sp>
        <p:nvSpPr>
          <p:cNvPr id="19" name="Shape 16"/>
          <p:cNvSpPr/>
          <p:nvPr/>
        </p:nvSpPr>
        <p:spPr>
          <a:xfrm>
            <a:off x="5486400" y="3017520"/>
            <a:ext cx="54864" cy="1463040"/>
          </a:xfrm>
          <a:prstGeom prst="rect">
            <a:avLst/>
          </a:prstGeom>
          <a:solidFill>
            <a:srgbClr val="28A745"/>
          </a:solidFill>
          <a:ln/>
        </p:spPr>
      </p:sp>
      <p:sp>
        <p:nvSpPr>
          <p:cNvPr id="20" name="Text 17"/>
          <p:cNvSpPr/>
          <p:nvPr/>
        </p:nvSpPr>
        <p:spPr>
          <a:xfrm>
            <a:off x="5623560" y="3154680"/>
            <a:ext cx="2606040" cy="274320"/>
          </a:xfrm>
          <a:prstGeom prst="rect">
            <a:avLst/>
          </a:prstGeom>
          <a:noFill/>
          <a:ln/>
        </p:spPr>
        <p:txBody>
          <a:bodyPr wrap="square" rtlCol="0" anchor="ctr"/>
          <a:lstStyle/>
          <a:p>
            <a:pPr marL="0" indent="0">
              <a:buNone/>
            </a:pPr>
            <a:r>
              <a:rPr lang="en-US" sz="1200" b="1" dirty="0">
                <a:solidFill>
                  <a:srgbClr val="2C3E50"/>
                </a:solidFill>
              </a:rPr>
              <a:t>Automated Reports</a:t>
            </a:r>
            <a:endParaRPr lang="en-US" sz="1200" dirty="0"/>
          </a:p>
        </p:txBody>
      </p:sp>
      <p:sp>
        <p:nvSpPr>
          <p:cNvPr id="21" name="Text 18"/>
          <p:cNvSpPr/>
          <p:nvPr/>
        </p:nvSpPr>
        <p:spPr>
          <a:xfrm>
            <a:off x="5623560" y="3429000"/>
            <a:ext cx="2606040" cy="914400"/>
          </a:xfrm>
          <a:prstGeom prst="rect">
            <a:avLst/>
          </a:prstGeom>
          <a:noFill/>
          <a:ln/>
        </p:spPr>
        <p:txBody>
          <a:bodyPr wrap="square" rtlCol="0" anchor="t"/>
          <a:lstStyle/>
          <a:p>
            <a:pPr marL="0" indent="0">
              <a:buNone/>
            </a:pPr>
            <a:r>
              <a:rPr lang="en-US" sz="950" dirty="0">
                <a:solidFill>
                  <a:srgbClr val="7F8C8D"/>
                </a:solidFill>
              </a:rPr>
              <a:t>Scheduled reports sent directly to your email in PDF, CSV, or Excel formats.</a:t>
            </a:r>
            <a:endParaRPr lang="en-US" sz="950" dirty="0"/>
          </a:p>
        </p:txBody>
      </p:sp>
      <p:sp>
        <p:nvSpPr>
          <p:cNvPr id="22" name="Shape 19"/>
          <p:cNvSpPr/>
          <p:nvPr/>
        </p:nvSpPr>
        <p:spPr>
          <a:xfrm>
            <a:off x="8595360" y="3017520"/>
            <a:ext cx="2834640" cy="1463040"/>
          </a:xfrm>
          <a:prstGeom prst="rect">
            <a:avLst/>
          </a:prstGeom>
          <a:solidFill>
            <a:srgbClr val="F8F9FA"/>
          </a:solidFill>
          <a:ln w="12700">
            <a:solidFill>
              <a:srgbClr val="ECF0F1"/>
            </a:solidFill>
            <a:prstDash val="solid"/>
          </a:ln>
        </p:spPr>
      </p:sp>
      <p:sp>
        <p:nvSpPr>
          <p:cNvPr id="23" name="Shape 20"/>
          <p:cNvSpPr/>
          <p:nvPr/>
        </p:nvSpPr>
        <p:spPr>
          <a:xfrm>
            <a:off x="8595360" y="3017520"/>
            <a:ext cx="54864" cy="1463040"/>
          </a:xfrm>
          <a:prstGeom prst="rect">
            <a:avLst/>
          </a:prstGeom>
          <a:solidFill>
            <a:srgbClr val="28A745"/>
          </a:solidFill>
          <a:ln/>
        </p:spPr>
      </p:sp>
      <p:sp>
        <p:nvSpPr>
          <p:cNvPr id="24" name="Text 21"/>
          <p:cNvSpPr/>
          <p:nvPr/>
        </p:nvSpPr>
        <p:spPr>
          <a:xfrm>
            <a:off x="8732520" y="3154680"/>
            <a:ext cx="2606040" cy="274320"/>
          </a:xfrm>
          <a:prstGeom prst="rect">
            <a:avLst/>
          </a:prstGeom>
          <a:noFill/>
          <a:ln/>
        </p:spPr>
        <p:txBody>
          <a:bodyPr wrap="square" rtlCol="0" anchor="ctr"/>
          <a:lstStyle/>
          <a:p>
            <a:pPr marL="0" indent="0">
              <a:buNone/>
            </a:pPr>
            <a:r>
              <a:rPr lang="en-US" sz="1200" b="1" dirty="0">
                <a:solidFill>
                  <a:srgbClr val="2C3E50"/>
                </a:solidFill>
              </a:rPr>
              <a:t>Fuel Level Sensors</a:t>
            </a:r>
            <a:endParaRPr lang="en-US" sz="1200" dirty="0"/>
          </a:p>
        </p:txBody>
      </p:sp>
      <p:sp>
        <p:nvSpPr>
          <p:cNvPr id="25" name="Text 22"/>
          <p:cNvSpPr/>
          <p:nvPr/>
        </p:nvSpPr>
        <p:spPr>
          <a:xfrm>
            <a:off x="8732520" y="3429000"/>
            <a:ext cx="2606040" cy="914400"/>
          </a:xfrm>
          <a:prstGeom prst="rect">
            <a:avLst/>
          </a:prstGeom>
          <a:noFill/>
          <a:ln/>
        </p:spPr>
        <p:txBody>
          <a:bodyPr wrap="square" rtlCol="0" anchor="t"/>
          <a:lstStyle/>
          <a:p>
            <a:pPr marL="0" indent="0">
              <a:buNone/>
            </a:pPr>
            <a:r>
              <a:rPr lang="en-US" sz="950" dirty="0">
                <a:solidFill>
                  <a:srgbClr val="7F8C8D"/>
                </a:solidFill>
              </a:rPr>
              <a:t>Precise fuel volume monitoring to prevent fuel theft and optimize refills.</a:t>
            </a:r>
            <a:endParaRPr lang="en-US" sz="950" dirty="0"/>
          </a:p>
        </p:txBody>
      </p:sp>
      <p:sp>
        <p:nvSpPr>
          <p:cNvPr id="26" name="Shape 23"/>
          <p:cNvSpPr/>
          <p:nvPr/>
        </p:nvSpPr>
        <p:spPr>
          <a:xfrm>
            <a:off x="5486400" y="4663440"/>
            <a:ext cx="2834640" cy="1463040"/>
          </a:xfrm>
          <a:prstGeom prst="rect">
            <a:avLst/>
          </a:prstGeom>
          <a:solidFill>
            <a:srgbClr val="F8F9FA"/>
          </a:solidFill>
          <a:ln w="12700">
            <a:solidFill>
              <a:srgbClr val="ECF0F1"/>
            </a:solidFill>
            <a:prstDash val="solid"/>
          </a:ln>
        </p:spPr>
      </p:sp>
      <p:sp>
        <p:nvSpPr>
          <p:cNvPr id="27" name="Shape 24"/>
          <p:cNvSpPr/>
          <p:nvPr/>
        </p:nvSpPr>
        <p:spPr>
          <a:xfrm>
            <a:off x="5486400" y="4663440"/>
            <a:ext cx="54864" cy="1463040"/>
          </a:xfrm>
          <a:prstGeom prst="rect">
            <a:avLst/>
          </a:prstGeom>
          <a:solidFill>
            <a:srgbClr val="28A745"/>
          </a:solidFill>
          <a:ln/>
        </p:spPr>
      </p:sp>
      <p:sp>
        <p:nvSpPr>
          <p:cNvPr id="28" name="Text 25"/>
          <p:cNvSpPr/>
          <p:nvPr/>
        </p:nvSpPr>
        <p:spPr>
          <a:xfrm>
            <a:off x="5623560" y="4800600"/>
            <a:ext cx="2606040" cy="274320"/>
          </a:xfrm>
          <a:prstGeom prst="rect">
            <a:avLst/>
          </a:prstGeom>
          <a:noFill/>
          <a:ln/>
        </p:spPr>
        <p:txBody>
          <a:bodyPr wrap="square" rtlCol="0" anchor="ctr"/>
          <a:lstStyle/>
          <a:p>
            <a:pPr marL="0" indent="0">
              <a:buNone/>
            </a:pPr>
            <a:r>
              <a:rPr lang="en-US" sz="1200" b="1" dirty="0">
                <a:solidFill>
                  <a:srgbClr val="2C3E50"/>
                </a:solidFill>
              </a:rPr>
              <a:t>Cold Chain Temp</a:t>
            </a:r>
            <a:endParaRPr lang="en-US" sz="1200" dirty="0"/>
          </a:p>
        </p:txBody>
      </p:sp>
      <p:sp>
        <p:nvSpPr>
          <p:cNvPr id="29" name="Text 26"/>
          <p:cNvSpPr/>
          <p:nvPr/>
        </p:nvSpPr>
        <p:spPr>
          <a:xfrm>
            <a:off x="5623560" y="5074920"/>
            <a:ext cx="2606040" cy="914400"/>
          </a:xfrm>
          <a:prstGeom prst="rect">
            <a:avLst/>
          </a:prstGeom>
          <a:noFill/>
          <a:ln/>
        </p:spPr>
        <p:txBody>
          <a:bodyPr wrap="square" rtlCol="0" anchor="t"/>
          <a:lstStyle/>
          <a:p>
            <a:pPr marL="0" indent="0">
              <a:buNone/>
            </a:pPr>
            <a:r>
              <a:rPr lang="en-US" sz="950" dirty="0">
                <a:solidFill>
                  <a:srgbClr val="7F8C8D"/>
                </a:solidFill>
              </a:rPr>
              <a:t>Continuous cold storage temperature monitoring to guarantee cargo freshness.</a:t>
            </a:r>
            <a:endParaRPr lang="en-US" sz="950" dirty="0"/>
          </a:p>
        </p:txBody>
      </p:sp>
      <p:sp>
        <p:nvSpPr>
          <p:cNvPr id="30" name="Shape 27"/>
          <p:cNvSpPr/>
          <p:nvPr/>
        </p:nvSpPr>
        <p:spPr>
          <a:xfrm>
            <a:off x="8595360" y="4663440"/>
            <a:ext cx="2834640" cy="1463040"/>
          </a:xfrm>
          <a:prstGeom prst="rect">
            <a:avLst/>
          </a:prstGeom>
          <a:solidFill>
            <a:srgbClr val="F8F9FA"/>
          </a:solidFill>
          <a:ln w="12700">
            <a:solidFill>
              <a:srgbClr val="ECF0F1"/>
            </a:solidFill>
            <a:prstDash val="solid"/>
          </a:ln>
        </p:spPr>
      </p:sp>
      <p:sp>
        <p:nvSpPr>
          <p:cNvPr id="31" name="Shape 28"/>
          <p:cNvSpPr/>
          <p:nvPr/>
        </p:nvSpPr>
        <p:spPr>
          <a:xfrm>
            <a:off x="8595360" y="4663440"/>
            <a:ext cx="54864" cy="1463040"/>
          </a:xfrm>
          <a:prstGeom prst="rect">
            <a:avLst/>
          </a:prstGeom>
          <a:solidFill>
            <a:srgbClr val="28A745"/>
          </a:solidFill>
          <a:ln/>
        </p:spPr>
      </p:sp>
      <p:sp>
        <p:nvSpPr>
          <p:cNvPr id="32" name="Text 29"/>
          <p:cNvSpPr/>
          <p:nvPr/>
        </p:nvSpPr>
        <p:spPr>
          <a:xfrm>
            <a:off x="8732520" y="4800600"/>
            <a:ext cx="2606040" cy="274320"/>
          </a:xfrm>
          <a:prstGeom prst="rect">
            <a:avLst/>
          </a:prstGeom>
          <a:noFill/>
          <a:ln/>
        </p:spPr>
        <p:txBody>
          <a:bodyPr wrap="square" rtlCol="0" anchor="ctr"/>
          <a:lstStyle/>
          <a:p>
            <a:pPr marL="0" indent="0">
              <a:buNone/>
            </a:pPr>
            <a:r>
              <a:rPr lang="en-US" sz="1200" b="1" dirty="0">
                <a:solidFill>
                  <a:srgbClr val="2C3E50"/>
                </a:solidFill>
              </a:rPr>
              <a:t>Remote Engine Cut-off</a:t>
            </a:r>
            <a:endParaRPr lang="en-US" sz="1200" dirty="0"/>
          </a:p>
        </p:txBody>
      </p:sp>
      <p:sp>
        <p:nvSpPr>
          <p:cNvPr id="33" name="Text 30"/>
          <p:cNvSpPr/>
          <p:nvPr/>
        </p:nvSpPr>
        <p:spPr>
          <a:xfrm>
            <a:off x="8732520" y="5074920"/>
            <a:ext cx="2606040" cy="914400"/>
          </a:xfrm>
          <a:prstGeom prst="rect">
            <a:avLst/>
          </a:prstGeom>
          <a:noFill/>
          <a:ln/>
        </p:spPr>
        <p:txBody>
          <a:bodyPr wrap="square" rtlCol="0" anchor="t"/>
          <a:lstStyle/>
          <a:p>
            <a:pPr marL="0" indent="0">
              <a:buNone/>
            </a:pPr>
            <a:r>
              <a:rPr lang="en-US" sz="950" dirty="0">
                <a:solidFill>
                  <a:srgbClr val="7F8C8D"/>
                </a:solidFill>
              </a:rPr>
              <a:t>Safely immobilize vehicle engines remotely in case of unauthorized use.</a:t>
            </a:r>
            <a:endParaRPr lang="en-US" sz="9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2188952" cy="91440"/>
          </a:xfrm>
          <a:prstGeom prst="rect">
            <a:avLst/>
          </a:prstGeom>
          <a:solidFill>
            <a:srgbClr val="E31837"/>
          </a:solidFill>
          <a:ln/>
        </p:spPr>
      </p:sp>
      <p:sp>
        <p:nvSpPr>
          <p:cNvPr id="3" name="Text 1"/>
          <p:cNvSpPr/>
          <p:nvPr/>
        </p:nvSpPr>
        <p:spPr>
          <a:xfrm>
            <a:off x="731520" y="365760"/>
            <a:ext cx="10725912" cy="457200"/>
          </a:xfrm>
          <a:prstGeom prst="rect">
            <a:avLst/>
          </a:prstGeom>
          <a:noFill/>
          <a:ln/>
        </p:spPr>
        <p:txBody>
          <a:bodyPr wrap="square" rtlCol="0" anchor="ctr"/>
          <a:lstStyle/>
          <a:p>
            <a:pPr marL="0" indent="0">
              <a:buNone/>
            </a:pPr>
            <a:r>
              <a:rPr lang="en-US" sz="2400" b="1" dirty="0">
                <a:solidFill>
                  <a:srgbClr val="E31837"/>
                </a:solidFill>
              </a:rPr>
              <a:t>CORE SERVICE: FLIT.ID SAAS LOGISTICS PLATFORM</a:t>
            </a:r>
            <a:endParaRPr lang="en-US" sz="2400" dirty="0"/>
          </a:p>
        </p:txBody>
      </p:sp>
      <p:sp>
        <p:nvSpPr>
          <p:cNvPr id="4" name="Text 2"/>
          <p:cNvSpPr/>
          <p:nvPr/>
        </p:nvSpPr>
        <p:spPr>
          <a:xfrm>
            <a:off x="731520" y="822960"/>
            <a:ext cx="10725912" cy="274320"/>
          </a:xfrm>
          <a:prstGeom prst="rect">
            <a:avLst/>
          </a:prstGeom>
          <a:noFill/>
          <a:ln/>
        </p:spPr>
        <p:txBody>
          <a:bodyPr wrap="square" rtlCol="0" anchor="t"/>
          <a:lstStyle/>
          <a:p>
            <a:pPr marL="0" indent="0">
              <a:buNone/>
            </a:pPr>
            <a:r>
              <a:rPr lang="en-US" sz="1200" dirty="0">
                <a:solidFill>
                  <a:srgbClr val="7F8C8D"/>
                </a:solidFill>
              </a:rPr>
              <a:t>FLiT.ID - End-to-End Logistics SaaS for Courier &amp; Cargo Operations</a:t>
            </a:r>
            <a:endParaRPr lang="en-US" sz="1200" dirty="0"/>
          </a:p>
        </p:txBody>
      </p:sp>
      <p:sp>
        <p:nvSpPr>
          <p:cNvPr id="5" name="Shape 3"/>
          <p:cNvSpPr/>
          <p:nvPr/>
        </p:nvSpPr>
        <p:spPr>
          <a:xfrm>
            <a:off x="731520" y="1097280"/>
            <a:ext cx="10725912" cy="9144"/>
          </a:xfrm>
          <a:prstGeom prst="line">
            <a:avLst/>
          </a:prstGeom>
          <a:noFill/>
          <a:ln w="12700">
            <a:solidFill>
              <a:srgbClr val="ECF0F1"/>
            </a:solidFill>
            <a:prstDash val="solid"/>
          </a:ln>
        </p:spPr>
      </p:sp>
      <p:sp>
        <p:nvSpPr>
          <p:cNvPr id="6" name="Text 4"/>
          <p:cNvSpPr/>
          <p:nvPr/>
        </p:nvSpPr>
        <p:spPr>
          <a:xfrm>
            <a:off x="731520" y="6492240"/>
            <a:ext cx="5486400" cy="274320"/>
          </a:xfrm>
          <a:prstGeom prst="rect">
            <a:avLst/>
          </a:prstGeom>
          <a:noFill/>
          <a:ln/>
        </p:spPr>
        <p:txBody>
          <a:bodyPr wrap="square" rtlCol="0" anchor="ctr"/>
          <a:lstStyle/>
          <a:p>
            <a:pPr marL="0" indent="0">
              <a:buNone/>
            </a:pPr>
            <a:r>
              <a:rPr lang="en-US" sz="900" dirty="0">
                <a:solidFill>
                  <a:srgbClr val="7F8C8D"/>
                </a:solidFill>
              </a:rPr>
              <a:t>PT Jaringan Mega Komputasi  |  www.id-clouds.net</a:t>
            </a:r>
            <a:endParaRPr lang="en-US" sz="900" dirty="0"/>
          </a:p>
        </p:txBody>
      </p:sp>
      <p:sp>
        <p:nvSpPr>
          <p:cNvPr id="7" name="Text 5"/>
          <p:cNvSpPr/>
          <p:nvPr/>
        </p:nvSpPr>
        <p:spPr>
          <a:xfrm>
            <a:off x="10515600" y="6492240"/>
            <a:ext cx="914400" cy="274320"/>
          </a:xfrm>
          <a:prstGeom prst="rect">
            <a:avLst/>
          </a:prstGeom>
          <a:noFill/>
          <a:ln/>
        </p:spPr>
        <p:txBody>
          <a:bodyPr wrap="square" rtlCol="0" anchor="ctr"/>
          <a:lstStyle/>
          <a:p>
            <a:pPr marL="0" indent="0" algn="r">
              <a:buNone/>
            </a:pPr>
            <a:r>
              <a:rPr lang="en-US" sz="900" dirty="0">
                <a:solidFill>
                  <a:srgbClr val="7F8C8D"/>
                </a:solidFill>
              </a:rPr>
              <a:t>5</a:t>
            </a:r>
            <a:endParaRPr lang="en-US" sz="900" dirty="0"/>
          </a:p>
        </p:txBody>
      </p:sp>
      <p:sp>
        <p:nvSpPr>
          <p:cNvPr id="8" name="Text 6"/>
          <p:cNvSpPr/>
          <p:nvPr/>
        </p:nvSpPr>
        <p:spPr>
          <a:xfrm>
            <a:off x="731520" y="1371600"/>
            <a:ext cx="4389120" cy="2743200"/>
          </a:xfrm>
          <a:prstGeom prst="rect">
            <a:avLst/>
          </a:prstGeom>
          <a:noFill/>
          <a:ln/>
        </p:spPr>
        <p:txBody>
          <a:bodyPr wrap="square" rtlCol="0" anchor="t"/>
          <a:lstStyle/>
          <a:p>
            <a:pPr marL="0" indent="0">
              <a:buNone/>
            </a:pPr>
            <a:r>
              <a:rPr lang="en-US" sz="1600" b="1" dirty="0">
                <a:solidFill>
                  <a:srgbClr val="E31837"/>
                </a:solidFill>
              </a:rPr>
              <a:t>Uncompromised Operational Efficiency
</a:t>
            </a:r>
            <a:r>
              <a:rPr lang="en-US" sz="1100" dirty="0">
                <a:solidFill>
                  <a:srgbClr val="2C3E50"/>
                </a:solidFill>
              </a:rPr>
              <a:t>FLiT.ID is a unified logistics SaaS platform designed for couriers, express parcel delivery, cargo, and agent systems. Tailored with logistics best practices.
</a:t>
            </a:r>
            <a:r>
              <a:rPr lang="en-US" sz="1100" b="1" dirty="0">
                <a:solidFill>
                  <a:srgbClr val="2C3E50"/>
                </a:solidFill>
              </a:rPr>
              <a:t>Business Types: </a:t>
            </a:r>
            <a:r>
              <a:rPr lang="en-US" sz="1100" dirty="0">
                <a:solidFill>
                  <a:srgbClr val="E31837"/>
                </a:solidFill>
              </a:rPr>
              <a:t>Courier, Express, Parcels, Cargo
</a:t>
            </a:r>
            <a:r>
              <a:rPr lang="en-US" sz="1100" b="1" dirty="0">
                <a:solidFill>
                  <a:srgbClr val="2C3E50"/>
                </a:solidFill>
              </a:rPr>
              <a:t>Delivery Modes: </a:t>
            </a:r>
            <a:r>
              <a:rPr lang="en-US" sz="1100" dirty="0">
                <a:solidFill>
                  <a:srgbClr val="E31837"/>
                </a:solidFill>
              </a:rPr>
              <a:t>Door-to-Door, Door-to-Port, Port-to-Port, Port-to-Door
</a:t>
            </a:r>
            <a:r>
              <a:rPr lang="en-US" sz="1050" dirty="0">
                <a:solidFill>
                  <a:srgbClr val="7F8C8D"/>
                </a:solidFill>
              </a:rPr>
              <a:t>✔ Native API integration with top 3PLs (J&amp;T, SAP, JNE, SiCepat)
✔ Built-in digital payment gateways (Midtrans, GoPay, PosPay)</a:t>
            </a:r>
            <a:endParaRPr lang="en-US" sz="1600" dirty="0"/>
          </a:p>
        </p:txBody>
      </p:sp>
      <p:pic>
        <p:nvPicPr>
          <p:cNvPr id="9" name="Image 0" descr="F:\Repositories\Web ID-Clouds\wwwroot\images\logistics.png"/>
          <p:cNvPicPr>
            <a:picLocks noChangeAspect="1"/>
          </p:cNvPicPr>
          <p:nvPr/>
        </p:nvPicPr>
        <p:blipFill>
          <a:blip r:embed="rId3"/>
          <a:srcRect/>
          <a:stretch/>
        </p:blipFill>
        <p:spPr>
          <a:xfrm>
            <a:off x="731520" y="3977640"/>
            <a:ext cx="4389120" cy="2011680"/>
          </a:xfrm>
          <a:prstGeom prst="rect">
            <a:avLst/>
          </a:prstGeom>
        </p:spPr>
      </p:pic>
      <p:sp>
        <p:nvSpPr>
          <p:cNvPr id="10" name="Shape 7"/>
          <p:cNvSpPr/>
          <p:nvPr/>
        </p:nvSpPr>
        <p:spPr>
          <a:xfrm>
            <a:off x="5486400" y="1371600"/>
            <a:ext cx="5943600" cy="1051560"/>
          </a:xfrm>
          <a:prstGeom prst="rect">
            <a:avLst/>
          </a:prstGeom>
          <a:solidFill>
            <a:srgbClr val="F8F9FA"/>
          </a:solidFill>
          <a:ln w="12700">
            <a:solidFill>
              <a:srgbClr val="ECF0F1"/>
            </a:solidFill>
            <a:prstDash val="solid"/>
          </a:ln>
        </p:spPr>
      </p:sp>
      <p:sp>
        <p:nvSpPr>
          <p:cNvPr id="11" name="Text 8"/>
          <p:cNvSpPr/>
          <p:nvPr/>
        </p:nvSpPr>
        <p:spPr>
          <a:xfrm>
            <a:off x="5623560" y="1508760"/>
            <a:ext cx="548640" cy="731520"/>
          </a:xfrm>
          <a:prstGeom prst="rect">
            <a:avLst/>
          </a:prstGeom>
          <a:noFill/>
          <a:ln/>
        </p:spPr>
        <p:txBody>
          <a:bodyPr wrap="square" rtlCol="0" anchor="ctr"/>
          <a:lstStyle/>
          <a:p>
            <a:pPr marL="0" indent="0" algn="ctr">
              <a:buNone/>
            </a:pPr>
            <a:r>
              <a:rPr lang="en-US" sz="2800" b="1" dirty="0">
                <a:solidFill>
                  <a:srgbClr val="E31837"/>
                </a:solidFill>
              </a:rPr>
              <a:t>01</a:t>
            </a:r>
            <a:endParaRPr lang="en-US" sz="2800" dirty="0"/>
          </a:p>
        </p:txBody>
      </p:sp>
      <p:sp>
        <p:nvSpPr>
          <p:cNvPr id="12" name="Text 9"/>
          <p:cNvSpPr/>
          <p:nvPr/>
        </p:nvSpPr>
        <p:spPr>
          <a:xfrm>
            <a:off x="6309360" y="1508760"/>
            <a:ext cx="4892040" cy="777240"/>
          </a:xfrm>
          <a:prstGeom prst="rect">
            <a:avLst/>
          </a:prstGeom>
          <a:noFill/>
          <a:ln/>
        </p:spPr>
        <p:txBody>
          <a:bodyPr wrap="square" rtlCol="0" anchor="t"/>
          <a:lstStyle/>
          <a:p>
            <a:pPr marL="0" indent="0">
              <a:buNone/>
            </a:pPr>
            <a:r>
              <a:rPr lang="en-US" sz="1200" b="1" dirty="0">
                <a:solidFill>
                  <a:srgbClr val="2C3E50"/>
                </a:solidFill>
              </a:rPr>
              <a:t>Order Creation Channels
</a:t>
            </a:r>
            <a:r>
              <a:rPr lang="en-US" sz="950" dirty="0">
                <a:solidFill>
                  <a:srgbClr val="7F8C8D"/>
                </a:solidFill>
              </a:rPr>
              <a:t>Multi-channel order ingestion via APIs, retail POS points, customer portal, and mobile apps.</a:t>
            </a:r>
            <a:endParaRPr lang="en-US" sz="1200" dirty="0"/>
          </a:p>
        </p:txBody>
      </p:sp>
      <p:sp>
        <p:nvSpPr>
          <p:cNvPr id="13" name="Shape 10"/>
          <p:cNvSpPr/>
          <p:nvPr/>
        </p:nvSpPr>
        <p:spPr>
          <a:xfrm>
            <a:off x="5486400" y="2560320"/>
            <a:ext cx="5943600" cy="1051560"/>
          </a:xfrm>
          <a:prstGeom prst="rect">
            <a:avLst/>
          </a:prstGeom>
          <a:solidFill>
            <a:srgbClr val="F8F9FA"/>
          </a:solidFill>
          <a:ln w="12700">
            <a:solidFill>
              <a:srgbClr val="ECF0F1"/>
            </a:solidFill>
            <a:prstDash val="solid"/>
          </a:ln>
        </p:spPr>
      </p:sp>
      <p:sp>
        <p:nvSpPr>
          <p:cNvPr id="14" name="Text 11"/>
          <p:cNvSpPr/>
          <p:nvPr/>
        </p:nvSpPr>
        <p:spPr>
          <a:xfrm>
            <a:off x="5623560" y="2697480"/>
            <a:ext cx="548640" cy="731520"/>
          </a:xfrm>
          <a:prstGeom prst="rect">
            <a:avLst/>
          </a:prstGeom>
          <a:noFill/>
          <a:ln/>
        </p:spPr>
        <p:txBody>
          <a:bodyPr wrap="square" rtlCol="0" anchor="ctr"/>
          <a:lstStyle/>
          <a:p>
            <a:pPr marL="0" indent="0" algn="ctr">
              <a:buNone/>
            </a:pPr>
            <a:r>
              <a:rPr lang="en-US" sz="2800" b="1" dirty="0">
                <a:solidFill>
                  <a:srgbClr val="E31837"/>
                </a:solidFill>
              </a:rPr>
              <a:t>02</a:t>
            </a:r>
            <a:endParaRPr lang="en-US" sz="2800" dirty="0"/>
          </a:p>
        </p:txBody>
      </p:sp>
      <p:sp>
        <p:nvSpPr>
          <p:cNvPr id="15" name="Text 12"/>
          <p:cNvSpPr/>
          <p:nvPr/>
        </p:nvSpPr>
        <p:spPr>
          <a:xfrm>
            <a:off x="6309360" y="2697480"/>
            <a:ext cx="4892040" cy="777240"/>
          </a:xfrm>
          <a:prstGeom prst="rect">
            <a:avLst/>
          </a:prstGeom>
          <a:noFill/>
          <a:ln/>
        </p:spPr>
        <p:txBody>
          <a:bodyPr wrap="square" rtlCol="0" anchor="t"/>
          <a:lstStyle/>
          <a:p>
            <a:pPr marL="0" indent="0">
              <a:buNone/>
            </a:pPr>
            <a:r>
              <a:rPr lang="en-US" sz="1200" b="1" dirty="0">
                <a:solidFill>
                  <a:srgbClr val="2C3E50"/>
                </a:solidFill>
              </a:rPr>
              <a:t>First-Mile Operations
</a:t>
            </a:r>
            <a:r>
              <a:rPr lang="en-US" sz="950" dirty="0">
                <a:solidFill>
                  <a:srgbClr val="7F8C8D"/>
                </a:solidFill>
              </a:rPr>
              <a:t>Rapid order dispatching, driver job assignment, Cash on Pickup (CoP), and QR code scanning.</a:t>
            </a:r>
            <a:endParaRPr lang="en-US" sz="1200" dirty="0"/>
          </a:p>
        </p:txBody>
      </p:sp>
      <p:sp>
        <p:nvSpPr>
          <p:cNvPr id="16" name="Shape 13"/>
          <p:cNvSpPr/>
          <p:nvPr/>
        </p:nvSpPr>
        <p:spPr>
          <a:xfrm>
            <a:off x="5486400" y="3749040"/>
            <a:ext cx="5943600" cy="1051560"/>
          </a:xfrm>
          <a:prstGeom prst="rect">
            <a:avLst/>
          </a:prstGeom>
          <a:solidFill>
            <a:srgbClr val="F8F9FA"/>
          </a:solidFill>
          <a:ln w="12700">
            <a:solidFill>
              <a:srgbClr val="ECF0F1"/>
            </a:solidFill>
            <a:prstDash val="solid"/>
          </a:ln>
        </p:spPr>
      </p:sp>
      <p:sp>
        <p:nvSpPr>
          <p:cNvPr id="17" name="Text 14"/>
          <p:cNvSpPr/>
          <p:nvPr/>
        </p:nvSpPr>
        <p:spPr>
          <a:xfrm>
            <a:off x="5623560" y="3886200"/>
            <a:ext cx="548640" cy="731520"/>
          </a:xfrm>
          <a:prstGeom prst="rect">
            <a:avLst/>
          </a:prstGeom>
          <a:noFill/>
          <a:ln/>
        </p:spPr>
        <p:txBody>
          <a:bodyPr wrap="square" rtlCol="0" anchor="ctr"/>
          <a:lstStyle/>
          <a:p>
            <a:pPr marL="0" indent="0" algn="ctr">
              <a:buNone/>
            </a:pPr>
            <a:r>
              <a:rPr lang="en-US" sz="2800" b="1" dirty="0">
                <a:solidFill>
                  <a:srgbClr val="E31837"/>
                </a:solidFill>
              </a:rPr>
              <a:t>03</a:t>
            </a:r>
            <a:endParaRPr lang="en-US" sz="2800" dirty="0"/>
          </a:p>
        </p:txBody>
      </p:sp>
      <p:sp>
        <p:nvSpPr>
          <p:cNvPr id="18" name="Text 15"/>
          <p:cNvSpPr/>
          <p:nvPr/>
        </p:nvSpPr>
        <p:spPr>
          <a:xfrm>
            <a:off x="6309360" y="3886200"/>
            <a:ext cx="4892040" cy="777240"/>
          </a:xfrm>
          <a:prstGeom prst="rect">
            <a:avLst/>
          </a:prstGeom>
          <a:noFill/>
          <a:ln/>
        </p:spPr>
        <p:txBody>
          <a:bodyPr wrap="square" rtlCol="0" anchor="t"/>
          <a:lstStyle/>
          <a:p>
            <a:pPr marL="0" indent="0">
              <a:buNone/>
            </a:pPr>
            <a:r>
              <a:rPr lang="en-US" sz="1200" b="1" dirty="0">
                <a:solidFill>
                  <a:srgbClr val="2C3E50"/>
                </a:solidFill>
              </a:rPr>
              <a:t>Middle-Mile Processing
</a:t>
            </a:r>
            <a:r>
              <a:rPr lang="en-US" sz="950" dirty="0">
                <a:solidFill>
                  <a:srgbClr val="7F8C8D"/>
                </a:solidFill>
              </a:rPr>
              <a:t>Smart sorter Hub operations, bagging strategies, revenue protection, and Advanced Shipping Notifications (ASN).</a:t>
            </a:r>
            <a:endParaRPr lang="en-US" sz="1200" dirty="0"/>
          </a:p>
        </p:txBody>
      </p:sp>
      <p:sp>
        <p:nvSpPr>
          <p:cNvPr id="19" name="Shape 16"/>
          <p:cNvSpPr/>
          <p:nvPr/>
        </p:nvSpPr>
        <p:spPr>
          <a:xfrm>
            <a:off x="5486400" y="4937760"/>
            <a:ext cx="5943600" cy="1051560"/>
          </a:xfrm>
          <a:prstGeom prst="rect">
            <a:avLst/>
          </a:prstGeom>
          <a:solidFill>
            <a:srgbClr val="F8F9FA"/>
          </a:solidFill>
          <a:ln w="12700">
            <a:solidFill>
              <a:srgbClr val="ECF0F1"/>
            </a:solidFill>
            <a:prstDash val="solid"/>
          </a:ln>
        </p:spPr>
      </p:sp>
      <p:sp>
        <p:nvSpPr>
          <p:cNvPr id="20" name="Text 17"/>
          <p:cNvSpPr/>
          <p:nvPr/>
        </p:nvSpPr>
        <p:spPr>
          <a:xfrm>
            <a:off x="5623560" y="5074920"/>
            <a:ext cx="548640" cy="731520"/>
          </a:xfrm>
          <a:prstGeom prst="rect">
            <a:avLst/>
          </a:prstGeom>
          <a:noFill/>
          <a:ln/>
        </p:spPr>
        <p:txBody>
          <a:bodyPr wrap="square" rtlCol="0" anchor="ctr"/>
          <a:lstStyle/>
          <a:p>
            <a:pPr marL="0" indent="0" algn="ctr">
              <a:buNone/>
            </a:pPr>
            <a:r>
              <a:rPr lang="en-US" sz="2800" b="1" dirty="0">
                <a:solidFill>
                  <a:srgbClr val="E31837"/>
                </a:solidFill>
              </a:rPr>
              <a:t>04</a:t>
            </a:r>
            <a:endParaRPr lang="en-US" sz="2800" dirty="0"/>
          </a:p>
        </p:txBody>
      </p:sp>
      <p:sp>
        <p:nvSpPr>
          <p:cNvPr id="21" name="Text 18"/>
          <p:cNvSpPr/>
          <p:nvPr/>
        </p:nvSpPr>
        <p:spPr>
          <a:xfrm>
            <a:off x="6309360" y="5074920"/>
            <a:ext cx="4892040" cy="777240"/>
          </a:xfrm>
          <a:prstGeom prst="rect">
            <a:avLst/>
          </a:prstGeom>
          <a:noFill/>
          <a:ln/>
        </p:spPr>
        <p:txBody>
          <a:bodyPr wrap="square" rtlCol="0" anchor="t"/>
          <a:lstStyle/>
          <a:p>
            <a:pPr marL="0" indent="0">
              <a:buNone/>
            </a:pPr>
            <a:r>
              <a:rPr lang="en-US" sz="1200" b="1" dirty="0">
                <a:solidFill>
                  <a:srgbClr val="2C3E50"/>
                </a:solidFill>
              </a:rPr>
              <a:t>Last-Mile Delivery
</a:t>
            </a:r>
            <a:r>
              <a:rPr lang="en-US" sz="950" dirty="0">
                <a:solidFill>
                  <a:srgbClr val="7F8C8D"/>
                </a:solidFill>
              </a:rPr>
              <a:t>Final distribution optimized with Smart Routing, live tracking, and geotagged Proof of Delivery (PoD).</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2188952" cy="91440"/>
          </a:xfrm>
          <a:prstGeom prst="rect">
            <a:avLst/>
          </a:prstGeom>
          <a:solidFill>
            <a:srgbClr val="E31837"/>
          </a:solidFill>
          <a:ln/>
        </p:spPr>
      </p:sp>
      <p:sp>
        <p:nvSpPr>
          <p:cNvPr id="3" name="Text 1"/>
          <p:cNvSpPr/>
          <p:nvPr/>
        </p:nvSpPr>
        <p:spPr>
          <a:xfrm>
            <a:off x="731520" y="365760"/>
            <a:ext cx="10725912" cy="457200"/>
          </a:xfrm>
          <a:prstGeom prst="rect">
            <a:avLst/>
          </a:prstGeom>
          <a:noFill/>
          <a:ln/>
        </p:spPr>
        <p:txBody>
          <a:bodyPr wrap="square" rtlCol="0" anchor="ctr"/>
          <a:lstStyle/>
          <a:p>
            <a:pPr marL="0" indent="0">
              <a:buNone/>
            </a:pPr>
            <a:r>
              <a:rPr lang="en-US" sz="2400" b="1" dirty="0">
                <a:solidFill>
                  <a:srgbClr val="E31837"/>
                </a:solidFill>
              </a:rPr>
              <a:t>CORE SERVICE: TECHNOLOGY CONSULTING</a:t>
            </a:r>
            <a:endParaRPr lang="en-US" sz="2400" dirty="0"/>
          </a:p>
        </p:txBody>
      </p:sp>
      <p:sp>
        <p:nvSpPr>
          <p:cNvPr id="4" name="Text 2"/>
          <p:cNvSpPr/>
          <p:nvPr/>
        </p:nvSpPr>
        <p:spPr>
          <a:xfrm>
            <a:off x="731520" y="822960"/>
            <a:ext cx="10725912" cy="274320"/>
          </a:xfrm>
          <a:prstGeom prst="rect">
            <a:avLst/>
          </a:prstGeom>
          <a:noFill/>
          <a:ln/>
        </p:spPr>
        <p:txBody>
          <a:bodyPr wrap="square" rtlCol="0" anchor="t"/>
          <a:lstStyle/>
          <a:p>
            <a:pPr marL="0" indent="0">
              <a:buNone/>
            </a:pPr>
            <a:r>
              <a:rPr lang="en-US" sz="1200" dirty="0">
                <a:solidFill>
                  <a:srgbClr val="7F8C8D"/>
                </a:solidFill>
              </a:rPr>
              <a:t>ID-CLOUDS.NET - Enterprise IT Architecture &amp; Digital Orchestration</a:t>
            </a:r>
            <a:endParaRPr lang="en-US" sz="1200" dirty="0"/>
          </a:p>
        </p:txBody>
      </p:sp>
      <p:sp>
        <p:nvSpPr>
          <p:cNvPr id="5" name="Shape 3"/>
          <p:cNvSpPr/>
          <p:nvPr/>
        </p:nvSpPr>
        <p:spPr>
          <a:xfrm>
            <a:off x="731520" y="1097280"/>
            <a:ext cx="10725912" cy="9144"/>
          </a:xfrm>
          <a:prstGeom prst="line">
            <a:avLst/>
          </a:prstGeom>
          <a:noFill/>
          <a:ln w="12700">
            <a:solidFill>
              <a:srgbClr val="ECF0F1"/>
            </a:solidFill>
            <a:prstDash val="solid"/>
          </a:ln>
        </p:spPr>
      </p:sp>
      <p:sp>
        <p:nvSpPr>
          <p:cNvPr id="6" name="Text 4"/>
          <p:cNvSpPr/>
          <p:nvPr/>
        </p:nvSpPr>
        <p:spPr>
          <a:xfrm>
            <a:off x="731520" y="6492240"/>
            <a:ext cx="5486400" cy="274320"/>
          </a:xfrm>
          <a:prstGeom prst="rect">
            <a:avLst/>
          </a:prstGeom>
          <a:noFill/>
          <a:ln/>
        </p:spPr>
        <p:txBody>
          <a:bodyPr wrap="square" rtlCol="0" anchor="ctr"/>
          <a:lstStyle/>
          <a:p>
            <a:pPr marL="0" indent="0">
              <a:buNone/>
            </a:pPr>
            <a:r>
              <a:rPr lang="en-US" sz="900" dirty="0">
                <a:solidFill>
                  <a:srgbClr val="7F8C8D"/>
                </a:solidFill>
              </a:rPr>
              <a:t>PT Jaringan Mega Komputasi  |  www.id-clouds.net</a:t>
            </a:r>
            <a:endParaRPr lang="en-US" sz="900" dirty="0"/>
          </a:p>
        </p:txBody>
      </p:sp>
      <p:sp>
        <p:nvSpPr>
          <p:cNvPr id="7" name="Text 5"/>
          <p:cNvSpPr/>
          <p:nvPr/>
        </p:nvSpPr>
        <p:spPr>
          <a:xfrm>
            <a:off x="10515600" y="6492240"/>
            <a:ext cx="914400" cy="274320"/>
          </a:xfrm>
          <a:prstGeom prst="rect">
            <a:avLst/>
          </a:prstGeom>
          <a:noFill/>
          <a:ln/>
        </p:spPr>
        <p:txBody>
          <a:bodyPr wrap="square" rtlCol="0" anchor="ctr"/>
          <a:lstStyle/>
          <a:p>
            <a:pPr marL="0" indent="0" algn="r">
              <a:buNone/>
            </a:pPr>
            <a:r>
              <a:rPr lang="en-US" sz="900" dirty="0">
                <a:solidFill>
                  <a:srgbClr val="7F8C8D"/>
                </a:solidFill>
              </a:rPr>
              <a:t>6</a:t>
            </a:r>
            <a:endParaRPr lang="en-US" sz="900" dirty="0"/>
          </a:p>
        </p:txBody>
      </p:sp>
      <p:sp>
        <p:nvSpPr>
          <p:cNvPr id="8" name="Text 6"/>
          <p:cNvSpPr/>
          <p:nvPr/>
        </p:nvSpPr>
        <p:spPr>
          <a:xfrm>
            <a:off x="731520" y="1371600"/>
            <a:ext cx="5029200" cy="1828800"/>
          </a:xfrm>
          <a:prstGeom prst="rect">
            <a:avLst/>
          </a:prstGeom>
          <a:noFill/>
          <a:ln/>
        </p:spPr>
        <p:txBody>
          <a:bodyPr wrap="square" rtlCol="0" anchor="t"/>
          <a:lstStyle/>
          <a:p>
            <a:pPr marL="0" indent="0">
              <a:lnSpc>
                <a:spcPts val="2000"/>
              </a:lnSpc>
              <a:buNone/>
            </a:pPr>
            <a:r>
              <a:rPr lang="en-US" sz="1300" dirty="0">
                <a:solidFill>
                  <a:srgbClr val="2C3E50"/>
                </a:solidFill>
              </a:rPr>
              <a:t>We help enterprises and startups build resilient, highly scalable, and secure technology infrastructures. From planning to implementation, our team of seasoned engineers ensures your systems are optimized for maximum efficiency, security, and future growth.</a:t>
            </a:r>
            <a:endParaRPr lang="en-US" sz="1300" dirty="0"/>
          </a:p>
        </p:txBody>
      </p:sp>
      <p:pic>
        <p:nvPicPr>
          <p:cNvPr id="9" name="Image 0" descr="F:\Repositories\Web ID-Clouds\wwwroot\images\tech_consulting.png"/>
          <p:cNvPicPr>
            <a:picLocks noChangeAspect="1"/>
          </p:cNvPicPr>
          <p:nvPr/>
        </p:nvPicPr>
        <p:blipFill>
          <a:blip r:embed="rId3"/>
          <a:srcRect/>
          <a:stretch/>
        </p:blipFill>
        <p:spPr>
          <a:xfrm>
            <a:off x="731520" y="3337560"/>
            <a:ext cx="5029200" cy="2560320"/>
          </a:xfrm>
          <a:prstGeom prst="rect">
            <a:avLst/>
          </a:prstGeom>
        </p:spPr>
      </p:pic>
      <p:sp>
        <p:nvSpPr>
          <p:cNvPr id="10" name="Shape 7"/>
          <p:cNvSpPr/>
          <p:nvPr/>
        </p:nvSpPr>
        <p:spPr>
          <a:xfrm>
            <a:off x="6217920" y="1371600"/>
            <a:ext cx="2606040" cy="1417320"/>
          </a:xfrm>
          <a:prstGeom prst="rect">
            <a:avLst/>
          </a:prstGeom>
          <a:solidFill>
            <a:srgbClr val="F8F9FA"/>
          </a:solidFill>
          <a:ln w="12700">
            <a:solidFill>
              <a:srgbClr val="ECF0F1"/>
            </a:solidFill>
            <a:prstDash val="solid"/>
          </a:ln>
        </p:spPr>
      </p:sp>
      <p:sp>
        <p:nvSpPr>
          <p:cNvPr id="11" name="Shape 8"/>
          <p:cNvSpPr/>
          <p:nvPr/>
        </p:nvSpPr>
        <p:spPr>
          <a:xfrm>
            <a:off x="6217920" y="1371600"/>
            <a:ext cx="2606040" cy="54864"/>
          </a:xfrm>
          <a:prstGeom prst="rect">
            <a:avLst/>
          </a:prstGeom>
          <a:solidFill>
            <a:srgbClr val="6F42C1"/>
          </a:solidFill>
          <a:ln/>
        </p:spPr>
      </p:sp>
      <p:sp>
        <p:nvSpPr>
          <p:cNvPr id="12" name="Text 9"/>
          <p:cNvSpPr/>
          <p:nvPr/>
        </p:nvSpPr>
        <p:spPr>
          <a:xfrm>
            <a:off x="6355080" y="1508760"/>
            <a:ext cx="2331720" cy="274320"/>
          </a:xfrm>
          <a:prstGeom prst="rect">
            <a:avLst/>
          </a:prstGeom>
          <a:noFill/>
          <a:ln/>
        </p:spPr>
        <p:txBody>
          <a:bodyPr wrap="square" rtlCol="0" anchor="ctr"/>
          <a:lstStyle/>
          <a:p>
            <a:pPr marL="0" indent="0">
              <a:buNone/>
            </a:pPr>
            <a:r>
              <a:rPr lang="en-US" sz="1250" b="1" dirty="0">
                <a:solidFill>
                  <a:srgbClr val="E31837"/>
                </a:solidFill>
              </a:rPr>
              <a:t>Cloud Computing</a:t>
            </a:r>
            <a:endParaRPr lang="en-US" sz="1250" dirty="0"/>
          </a:p>
        </p:txBody>
      </p:sp>
      <p:sp>
        <p:nvSpPr>
          <p:cNvPr id="13" name="Text 10"/>
          <p:cNvSpPr/>
          <p:nvPr/>
        </p:nvSpPr>
        <p:spPr>
          <a:xfrm>
            <a:off x="6355080" y="1783080"/>
            <a:ext cx="2331720" cy="960120"/>
          </a:xfrm>
          <a:prstGeom prst="rect">
            <a:avLst/>
          </a:prstGeom>
          <a:noFill/>
          <a:ln/>
        </p:spPr>
        <p:txBody>
          <a:bodyPr wrap="square" rtlCol="0" anchor="t"/>
          <a:lstStyle/>
          <a:p>
            <a:pPr marL="0" indent="0">
              <a:buNone/>
            </a:pPr>
            <a:r>
              <a:rPr lang="en-US" sz="950" dirty="0">
                <a:solidFill>
                  <a:srgbClr val="7F8C8D"/>
                </a:solidFill>
              </a:rPr>
              <a:t>Designing scalable, secure, and cost-effective multi-cloud architectures (AWS, GCP, Azure, or Hybrid).</a:t>
            </a:r>
            <a:endParaRPr lang="en-US" sz="950" dirty="0"/>
          </a:p>
        </p:txBody>
      </p:sp>
      <p:sp>
        <p:nvSpPr>
          <p:cNvPr id="14" name="Shape 11"/>
          <p:cNvSpPr/>
          <p:nvPr/>
        </p:nvSpPr>
        <p:spPr>
          <a:xfrm>
            <a:off x="9098280" y="1371600"/>
            <a:ext cx="2606040" cy="1417320"/>
          </a:xfrm>
          <a:prstGeom prst="rect">
            <a:avLst/>
          </a:prstGeom>
          <a:solidFill>
            <a:srgbClr val="F8F9FA"/>
          </a:solidFill>
          <a:ln w="12700">
            <a:solidFill>
              <a:srgbClr val="ECF0F1"/>
            </a:solidFill>
            <a:prstDash val="solid"/>
          </a:ln>
        </p:spPr>
      </p:sp>
      <p:sp>
        <p:nvSpPr>
          <p:cNvPr id="15" name="Shape 12"/>
          <p:cNvSpPr/>
          <p:nvPr/>
        </p:nvSpPr>
        <p:spPr>
          <a:xfrm>
            <a:off x="9098280" y="1371600"/>
            <a:ext cx="2606040" cy="54864"/>
          </a:xfrm>
          <a:prstGeom prst="rect">
            <a:avLst/>
          </a:prstGeom>
          <a:solidFill>
            <a:srgbClr val="6F42C1"/>
          </a:solidFill>
          <a:ln/>
        </p:spPr>
      </p:sp>
      <p:sp>
        <p:nvSpPr>
          <p:cNvPr id="16" name="Text 13"/>
          <p:cNvSpPr/>
          <p:nvPr/>
        </p:nvSpPr>
        <p:spPr>
          <a:xfrm>
            <a:off x="9235440" y="1508760"/>
            <a:ext cx="2331720" cy="274320"/>
          </a:xfrm>
          <a:prstGeom prst="rect">
            <a:avLst/>
          </a:prstGeom>
          <a:noFill/>
          <a:ln/>
        </p:spPr>
        <p:txBody>
          <a:bodyPr wrap="square" rtlCol="0" anchor="ctr"/>
          <a:lstStyle/>
          <a:p>
            <a:pPr marL="0" indent="0">
              <a:buNone/>
            </a:pPr>
            <a:r>
              <a:rPr lang="en-US" sz="1250" b="1" dirty="0">
                <a:solidFill>
                  <a:srgbClr val="E31837"/>
                </a:solidFill>
              </a:rPr>
              <a:t>System Development</a:t>
            </a:r>
            <a:endParaRPr lang="en-US" sz="1250" dirty="0"/>
          </a:p>
        </p:txBody>
      </p:sp>
      <p:sp>
        <p:nvSpPr>
          <p:cNvPr id="17" name="Text 14"/>
          <p:cNvSpPr/>
          <p:nvPr/>
        </p:nvSpPr>
        <p:spPr>
          <a:xfrm>
            <a:off x="9235440" y="1783080"/>
            <a:ext cx="2331720" cy="960120"/>
          </a:xfrm>
          <a:prstGeom prst="rect">
            <a:avLst/>
          </a:prstGeom>
          <a:noFill/>
          <a:ln/>
        </p:spPr>
        <p:txBody>
          <a:bodyPr wrap="square" rtlCol="0" anchor="t"/>
          <a:lstStyle/>
          <a:p>
            <a:pPr marL="0" indent="0">
              <a:buNone/>
            </a:pPr>
            <a:r>
              <a:rPr lang="en-US" sz="950" dirty="0">
                <a:solidFill>
                  <a:srgbClr val="7F8C8D"/>
                </a:solidFill>
              </a:rPr>
              <a:t>Building custom web, mobile, and enterprise software using modern technology stacks.</a:t>
            </a:r>
            <a:endParaRPr lang="en-US" sz="950" dirty="0"/>
          </a:p>
        </p:txBody>
      </p:sp>
      <p:sp>
        <p:nvSpPr>
          <p:cNvPr id="18" name="Shape 15"/>
          <p:cNvSpPr/>
          <p:nvPr/>
        </p:nvSpPr>
        <p:spPr>
          <a:xfrm>
            <a:off x="6217920" y="2926080"/>
            <a:ext cx="2606040" cy="1417320"/>
          </a:xfrm>
          <a:prstGeom prst="rect">
            <a:avLst/>
          </a:prstGeom>
          <a:solidFill>
            <a:srgbClr val="F8F9FA"/>
          </a:solidFill>
          <a:ln w="12700">
            <a:solidFill>
              <a:srgbClr val="ECF0F1"/>
            </a:solidFill>
            <a:prstDash val="solid"/>
          </a:ln>
        </p:spPr>
      </p:sp>
      <p:sp>
        <p:nvSpPr>
          <p:cNvPr id="19" name="Shape 16"/>
          <p:cNvSpPr/>
          <p:nvPr/>
        </p:nvSpPr>
        <p:spPr>
          <a:xfrm>
            <a:off x="6217920" y="2926080"/>
            <a:ext cx="2606040" cy="54864"/>
          </a:xfrm>
          <a:prstGeom prst="rect">
            <a:avLst/>
          </a:prstGeom>
          <a:solidFill>
            <a:srgbClr val="6F42C1"/>
          </a:solidFill>
          <a:ln/>
        </p:spPr>
      </p:sp>
      <p:sp>
        <p:nvSpPr>
          <p:cNvPr id="20" name="Text 17"/>
          <p:cNvSpPr/>
          <p:nvPr/>
        </p:nvSpPr>
        <p:spPr>
          <a:xfrm>
            <a:off x="6355080" y="3063240"/>
            <a:ext cx="2331720" cy="274320"/>
          </a:xfrm>
          <a:prstGeom prst="rect">
            <a:avLst/>
          </a:prstGeom>
          <a:noFill/>
          <a:ln/>
        </p:spPr>
        <p:txBody>
          <a:bodyPr wrap="square" rtlCol="0" anchor="ctr"/>
          <a:lstStyle/>
          <a:p>
            <a:pPr marL="0" indent="0">
              <a:buNone/>
            </a:pPr>
            <a:r>
              <a:rPr lang="en-US" sz="1250" b="1" dirty="0">
                <a:solidFill>
                  <a:srgbClr val="E31837"/>
                </a:solidFill>
              </a:rPr>
              <a:t>High Performance System</a:t>
            </a:r>
            <a:endParaRPr lang="en-US" sz="1250" dirty="0"/>
          </a:p>
        </p:txBody>
      </p:sp>
      <p:sp>
        <p:nvSpPr>
          <p:cNvPr id="21" name="Text 18"/>
          <p:cNvSpPr/>
          <p:nvPr/>
        </p:nvSpPr>
        <p:spPr>
          <a:xfrm>
            <a:off x="6355080" y="3337560"/>
            <a:ext cx="2331720" cy="960120"/>
          </a:xfrm>
          <a:prstGeom prst="rect">
            <a:avLst/>
          </a:prstGeom>
          <a:noFill/>
          <a:ln/>
        </p:spPr>
        <p:txBody>
          <a:bodyPr wrap="square" rtlCol="0" anchor="t"/>
          <a:lstStyle/>
          <a:p>
            <a:pPr marL="0" indent="0">
              <a:buNone/>
            </a:pPr>
            <a:r>
              <a:rPr lang="en-US" sz="950" dirty="0">
                <a:solidFill>
                  <a:srgbClr val="7F8C8D"/>
                </a:solidFill>
              </a:rPr>
              <a:t>Low-latency, high-concurrency architectures engineered for extreme transaction throughput.</a:t>
            </a:r>
            <a:endParaRPr lang="en-US" sz="950" dirty="0"/>
          </a:p>
        </p:txBody>
      </p:sp>
      <p:sp>
        <p:nvSpPr>
          <p:cNvPr id="22" name="Shape 19"/>
          <p:cNvSpPr/>
          <p:nvPr/>
        </p:nvSpPr>
        <p:spPr>
          <a:xfrm>
            <a:off x="9098280" y="2926080"/>
            <a:ext cx="2606040" cy="1417320"/>
          </a:xfrm>
          <a:prstGeom prst="rect">
            <a:avLst/>
          </a:prstGeom>
          <a:solidFill>
            <a:srgbClr val="F8F9FA"/>
          </a:solidFill>
          <a:ln w="12700">
            <a:solidFill>
              <a:srgbClr val="ECF0F1"/>
            </a:solidFill>
            <a:prstDash val="solid"/>
          </a:ln>
        </p:spPr>
      </p:sp>
      <p:sp>
        <p:nvSpPr>
          <p:cNvPr id="23" name="Shape 20"/>
          <p:cNvSpPr/>
          <p:nvPr/>
        </p:nvSpPr>
        <p:spPr>
          <a:xfrm>
            <a:off x="9098280" y="2926080"/>
            <a:ext cx="2606040" cy="54864"/>
          </a:xfrm>
          <a:prstGeom prst="rect">
            <a:avLst/>
          </a:prstGeom>
          <a:solidFill>
            <a:srgbClr val="6F42C1"/>
          </a:solidFill>
          <a:ln/>
        </p:spPr>
      </p:sp>
      <p:sp>
        <p:nvSpPr>
          <p:cNvPr id="24" name="Text 21"/>
          <p:cNvSpPr/>
          <p:nvPr/>
        </p:nvSpPr>
        <p:spPr>
          <a:xfrm>
            <a:off x="9235440" y="3063240"/>
            <a:ext cx="2331720" cy="274320"/>
          </a:xfrm>
          <a:prstGeom prst="rect">
            <a:avLst/>
          </a:prstGeom>
          <a:noFill/>
          <a:ln/>
        </p:spPr>
        <p:txBody>
          <a:bodyPr wrap="square" rtlCol="0" anchor="ctr"/>
          <a:lstStyle/>
          <a:p>
            <a:pPr marL="0" indent="0">
              <a:buNone/>
            </a:pPr>
            <a:r>
              <a:rPr lang="en-US" sz="1250" b="1" dirty="0">
                <a:solidFill>
                  <a:srgbClr val="E31837"/>
                </a:solidFill>
              </a:rPr>
              <a:t>IoT, Big Data &amp; AI</a:t>
            </a:r>
            <a:endParaRPr lang="en-US" sz="1250" dirty="0"/>
          </a:p>
        </p:txBody>
      </p:sp>
      <p:sp>
        <p:nvSpPr>
          <p:cNvPr id="25" name="Text 22"/>
          <p:cNvSpPr/>
          <p:nvPr/>
        </p:nvSpPr>
        <p:spPr>
          <a:xfrm>
            <a:off x="9235440" y="3337560"/>
            <a:ext cx="2331720" cy="960120"/>
          </a:xfrm>
          <a:prstGeom prst="rect">
            <a:avLst/>
          </a:prstGeom>
          <a:noFill/>
          <a:ln/>
        </p:spPr>
        <p:txBody>
          <a:bodyPr wrap="square" rtlCol="0" anchor="t"/>
          <a:lstStyle/>
          <a:p>
            <a:pPr marL="0" indent="0">
              <a:buNone/>
            </a:pPr>
            <a:r>
              <a:rPr lang="en-US" sz="950" dirty="0">
                <a:solidFill>
                  <a:srgbClr val="7F8C8D"/>
                </a:solidFill>
              </a:rPr>
              <a:t>Integrating smart sensors, scalable data lakes, and ML models for predictive insights.</a:t>
            </a:r>
            <a:endParaRPr lang="en-US" sz="950" dirty="0"/>
          </a:p>
        </p:txBody>
      </p:sp>
      <p:sp>
        <p:nvSpPr>
          <p:cNvPr id="26" name="Shape 23"/>
          <p:cNvSpPr/>
          <p:nvPr/>
        </p:nvSpPr>
        <p:spPr>
          <a:xfrm>
            <a:off x="6217920" y="4480560"/>
            <a:ext cx="2606040" cy="1417320"/>
          </a:xfrm>
          <a:prstGeom prst="rect">
            <a:avLst/>
          </a:prstGeom>
          <a:solidFill>
            <a:srgbClr val="F8F9FA"/>
          </a:solidFill>
          <a:ln w="12700">
            <a:solidFill>
              <a:srgbClr val="ECF0F1"/>
            </a:solidFill>
            <a:prstDash val="solid"/>
          </a:ln>
        </p:spPr>
      </p:sp>
      <p:sp>
        <p:nvSpPr>
          <p:cNvPr id="27" name="Shape 24"/>
          <p:cNvSpPr/>
          <p:nvPr/>
        </p:nvSpPr>
        <p:spPr>
          <a:xfrm>
            <a:off x="6217920" y="4480560"/>
            <a:ext cx="2606040" cy="54864"/>
          </a:xfrm>
          <a:prstGeom prst="rect">
            <a:avLst/>
          </a:prstGeom>
          <a:solidFill>
            <a:srgbClr val="6F42C1"/>
          </a:solidFill>
          <a:ln/>
        </p:spPr>
      </p:sp>
      <p:sp>
        <p:nvSpPr>
          <p:cNvPr id="28" name="Text 25"/>
          <p:cNvSpPr/>
          <p:nvPr/>
        </p:nvSpPr>
        <p:spPr>
          <a:xfrm>
            <a:off x="6355080" y="4617720"/>
            <a:ext cx="2331720" cy="274320"/>
          </a:xfrm>
          <a:prstGeom prst="rect">
            <a:avLst/>
          </a:prstGeom>
          <a:noFill/>
          <a:ln/>
        </p:spPr>
        <p:txBody>
          <a:bodyPr wrap="square" rtlCol="0" anchor="ctr"/>
          <a:lstStyle/>
          <a:p>
            <a:pPr marL="0" indent="0">
              <a:buNone/>
            </a:pPr>
            <a:r>
              <a:rPr lang="en-US" sz="1250" b="1" dirty="0">
                <a:solidFill>
                  <a:srgbClr val="E31837"/>
                </a:solidFill>
              </a:rPr>
              <a:t>IT Security &amp; Management</a:t>
            </a:r>
            <a:endParaRPr lang="en-US" sz="1250" dirty="0"/>
          </a:p>
        </p:txBody>
      </p:sp>
      <p:sp>
        <p:nvSpPr>
          <p:cNvPr id="29" name="Text 26"/>
          <p:cNvSpPr/>
          <p:nvPr/>
        </p:nvSpPr>
        <p:spPr>
          <a:xfrm>
            <a:off x="6355080" y="4892040"/>
            <a:ext cx="2331720" cy="960120"/>
          </a:xfrm>
          <a:prstGeom prst="rect">
            <a:avLst/>
          </a:prstGeom>
          <a:noFill/>
          <a:ln/>
        </p:spPr>
        <p:txBody>
          <a:bodyPr wrap="square" rtlCol="0" anchor="t"/>
          <a:lstStyle/>
          <a:p>
            <a:pPr marL="0" indent="0">
              <a:buNone/>
            </a:pPr>
            <a:r>
              <a:rPr lang="en-US" sz="950" dirty="0">
                <a:solidFill>
                  <a:srgbClr val="7F8C8D"/>
                </a:solidFill>
              </a:rPr>
              <a:t>Vulnerability scans, penetration testing, ISO audits, and Disaster Recovery plans.</a:t>
            </a:r>
            <a:endParaRPr lang="en-US" sz="950" dirty="0"/>
          </a:p>
        </p:txBody>
      </p:sp>
      <p:sp>
        <p:nvSpPr>
          <p:cNvPr id="30" name="Shape 27"/>
          <p:cNvSpPr/>
          <p:nvPr/>
        </p:nvSpPr>
        <p:spPr>
          <a:xfrm>
            <a:off x="9098280" y="4480560"/>
            <a:ext cx="2606040" cy="1417320"/>
          </a:xfrm>
          <a:prstGeom prst="rect">
            <a:avLst/>
          </a:prstGeom>
          <a:solidFill>
            <a:srgbClr val="F8F9FA"/>
          </a:solidFill>
          <a:ln w="12700">
            <a:solidFill>
              <a:srgbClr val="ECF0F1"/>
            </a:solidFill>
            <a:prstDash val="solid"/>
          </a:ln>
        </p:spPr>
      </p:sp>
      <p:sp>
        <p:nvSpPr>
          <p:cNvPr id="31" name="Shape 28"/>
          <p:cNvSpPr/>
          <p:nvPr/>
        </p:nvSpPr>
        <p:spPr>
          <a:xfrm>
            <a:off x="9098280" y="4480560"/>
            <a:ext cx="2606040" cy="54864"/>
          </a:xfrm>
          <a:prstGeom prst="rect">
            <a:avLst/>
          </a:prstGeom>
          <a:solidFill>
            <a:srgbClr val="6F42C1"/>
          </a:solidFill>
          <a:ln/>
        </p:spPr>
      </p:sp>
      <p:sp>
        <p:nvSpPr>
          <p:cNvPr id="32" name="Text 29"/>
          <p:cNvSpPr/>
          <p:nvPr/>
        </p:nvSpPr>
        <p:spPr>
          <a:xfrm>
            <a:off x="9235440" y="4617720"/>
            <a:ext cx="2331720" cy="274320"/>
          </a:xfrm>
          <a:prstGeom prst="rect">
            <a:avLst/>
          </a:prstGeom>
          <a:noFill/>
          <a:ln/>
        </p:spPr>
        <p:txBody>
          <a:bodyPr wrap="square" rtlCol="0" anchor="ctr"/>
          <a:lstStyle/>
          <a:p>
            <a:pPr marL="0" indent="0">
              <a:buNone/>
            </a:pPr>
            <a:r>
              <a:rPr lang="en-US" sz="1250" b="1" dirty="0">
                <a:solidFill>
                  <a:srgbClr val="E31837"/>
                </a:solidFill>
              </a:rPr>
              <a:t>System Integrator</a:t>
            </a:r>
            <a:endParaRPr lang="en-US" sz="1250" dirty="0"/>
          </a:p>
        </p:txBody>
      </p:sp>
      <p:sp>
        <p:nvSpPr>
          <p:cNvPr id="33" name="Text 30"/>
          <p:cNvSpPr/>
          <p:nvPr/>
        </p:nvSpPr>
        <p:spPr>
          <a:xfrm>
            <a:off x="9235440" y="4892040"/>
            <a:ext cx="2331720" cy="960120"/>
          </a:xfrm>
          <a:prstGeom prst="rect">
            <a:avLst/>
          </a:prstGeom>
          <a:noFill/>
          <a:ln/>
        </p:spPr>
        <p:txBody>
          <a:bodyPr wrap="square" rtlCol="0" anchor="t"/>
          <a:lstStyle/>
          <a:p>
            <a:pPr marL="0" indent="0">
              <a:buNone/>
            </a:pPr>
            <a:r>
              <a:rPr lang="en-US" sz="950" dirty="0">
                <a:solidFill>
                  <a:srgbClr val="7F8C8D"/>
                </a:solidFill>
              </a:rPr>
              <a:t>Connecting legacy systems and heterogeneous APIs into unified, secure corporate ecosystems.</a:t>
            </a:r>
            <a:endParaRPr lang="en-US" sz="9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2188952" cy="91440"/>
          </a:xfrm>
          <a:prstGeom prst="rect">
            <a:avLst/>
          </a:prstGeom>
          <a:solidFill>
            <a:srgbClr val="E31837"/>
          </a:solidFill>
          <a:ln/>
        </p:spPr>
      </p:sp>
      <p:sp>
        <p:nvSpPr>
          <p:cNvPr id="3" name="Text 1"/>
          <p:cNvSpPr/>
          <p:nvPr/>
        </p:nvSpPr>
        <p:spPr>
          <a:xfrm>
            <a:off x="731520" y="365760"/>
            <a:ext cx="10725912" cy="457200"/>
          </a:xfrm>
          <a:prstGeom prst="rect">
            <a:avLst/>
          </a:prstGeom>
          <a:noFill/>
          <a:ln/>
        </p:spPr>
        <p:txBody>
          <a:bodyPr wrap="square" rtlCol="0" anchor="ctr"/>
          <a:lstStyle/>
          <a:p>
            <a:pPr marL="0" indent="0">
              <a:buNone/>
            </a:pPr>
            <a:r>
              <a:rPr lang="en-US" sz="2400" b="1" dirty="0">
                <a:solidFill>
                  <a:srgbClr val="E31837"/>
                </a:solidFill>
              </a:rPr>
              <a:t>OUR COMPETITIVE ADVANTAGES</a:t>
            </a:r>
            <a:endParaRPr lang="en-US" sz="2400" dirty="0"/>
          </a:p>
        </p:txBody>
      </p:sp>
      <p:sp>
        <p:nvSpPr>
          <p:cNvPr id="4" name="Text 2"/>
          <p:cNvSpPr/>
          <p:nvPr/>
        </p:nvSpPr>
        <p:spPr>
          <a:xfrm>
            <a:off x="731520" y="822960"/>
            <a:ext cx="10725912" cy="274320"/>
          </a:xfrm>
          <a:prstGeom prst="rect">
            <a:avLst/>
          </a:prstGeom>
          <a:noFill/>
          <a:ln/>
        </p:spPr>
        <p:txBody>
          <a:bodyPr wrap="square" rtlCol="0" anchor="t"/>
          <a:lstStyle/>
          <a:p>
            <a:pPr marL="0" indent="0">
              <a:buNone/>
            </a:pPr>
            <a:r>
              <a:rPr lang="en-US" sz="1200" dirty="0">
                <a:solidFill>
                  <a:srgbClr val="7F8C8D"/>
                </a:solidFill>
              </a:rPr>
              <a:t>Why Choose PT Jaringan Mega Komputasi?</a:t>
            </a:r>
            <a:endParaRPr lang="en-US" sz="1200" dirty="0"/>
          </a:p>
        </p:txBody>
      </p:sp>
      <p:sp>
        <p:nvSpPr>
          <p:cNvPr id="5" name="Shape 3"/>
          <p:cNvSpPr/>
          <p:nvPr/>
        </p:nvSpPr>
        <p:spPr>
          <a:xfrm>
            <a:off x="731520" y="1097280"/>
            <a:ext cx="10725912" cy="9144"/>
          </a:xfrm>
          <a:prstGeom prst="line">
            <a:avLst/>
          </a:prstGeom>
          <a:noFill/>
          <a:ln w="12700">
            <a:solidFill>
              <a:srgbClr val="ECF0F1"/>
            </a:solidFill>
            <a:prstDash val="solid"/>
          </a:ln>
        </p:spPr>
      </p:sp>
      <p:sp>
        <p:nvSpPr>
          <p:cNvPr id="6" name="Text 4"/>
          <p:cNvSpPr/>
          <p:nvPr/>
        </p:nvSpPr>
        <p:spPr>
          <a:xfrm>
            <a:off x="731520" y="6492240"/>
            <a:ext cx="5486400" cy="274320"/>
          </a:xfrm>
          <a:prstGeom prst="rect">
            <a:avLst/>
          </a:prstGeom>
          <a:noFill/>
          <a:ln/>
        </p:spPr>
        <p:txBody>
          <a:bodyPr wrap="square" rtlCol="0" anchor="ctr"/>
          <a:lstStyle/>
          <a:p>
            <a:pPr marL="0" indent="0">
              <a:buNone/>
            </a:pPr>
            <a:r>
              <a:rPr lang="en-US" sz="900" dirty="0">
                <a:solidFill>
                  <a:srgbClr val="7F8C8D"/>
                </a:solidFill>
              </a:rPr>
              <a:t>PT Jaringan Mega Komputasi  |  www.id-clouds.net</a:t>
            </a:r>
            <a:endParaRPr lang="en-US" sz="900" dirty="0"/>
          </a:p>
        </p:txBody>
      </p:sp>
      <p:sp>
        <p:nvSpPr>
          <p:cNvPr id="7" name="Text 5"/>
          <p:cNvSpPr/>
          <p:nvPr/>
        </p:nvSpPr>
        <p:spPr>
          <a:xfrm>
            <a:off x="10515600" y="6492240"/>
            <a:ext cx="914400" cy="274320"/>
          </a:xfrm>
          <a:prstGeom prst="rect">
            <a:avLst/>
          </a:prstGeom>
          <a:noFill/>
          <a:ln/>
        </p:spPr>
        <p:txBody>
          <a:bodyPr wrap="square" rtlCol="0" anchor="ctr"/>
          <a:lstStyle/>
          <a:p>
            <a:pPr marL="0" indent="0" algn="r">
              <a:buNone/>
            </a:pPr>
            <a:r>
              <a:rPr lang="en-US" sz="900" dirty="0">
                <a:solidFill>
                  <a:srgbClr val="7F8C8D"/>
                </a:solidFill>
              </a:rPr>
              <a:t>7</a:t>
            </a:r>
            <a:endParaRPr lang="en-US" sz="900" dirty="0"/>
          </a:p>
        </p:txBody>
      </p:sp>
      <p:sp>
        <p:nvSpPr>
          <p:cNvPr id="8" name="Shape 6"/>
          <p:cNvSpPr/>
          <p:nvPr/>
        </p:nvSpPr>
        <p:spPr>
          <a:xfrm>
            <a:off x="731520" y="1645920"/>
            <a:ext cx="3291840" cy="4389120"/>
          </a:xfrm>
          <a:prstGeom prst="rect">
            <a:avLst/>
          </a:prstGeom>
          <a:solidFill>
            <a:srgbClr val="F8F9FA"/>
          </a:solidFill>
          <a:ln w="12700">
            <a:solidFill>
              <a:srgbClr val="ECF0F1"/>
            </a:solidFill>
            <a:prstDash val="solid"/>
          </a:ln>
        </p:spPr>
      </p:sp>
      <p:sp>
        <p:nvSpPr>
          <p:cNvPr id="9" name="Shape 7"/>
          <p:cNvSpPr/>
          <p:nvPr/>
        </p:nvSpPr>
        <p:spPr>
          <a:xfrm>
            <a:off x="731520" y="1645920"/>
            <a:ext cx="3291840" cy="91440"/>
          </a:xfrm>
          <a:prstGeom prst="rect">
            <a:avLst/>
          </a:prstGeom>
          <a:solidFill>
            <a:srgbClr val="E31837"/>
          </a:solidFill>
          <a:ln/>
        </p:spPr>
      </p:sp>
      <p:sp>
        <p:nvSpPr>
          <p:cNvPr id="10" name="Text 8"/>
          <p:cNvSpPr/>
          <p:nvPr/>
        </p:nvSpPr>
        <p:spPr>
          <a:xfrm>
            <a:off x="914400" y="1920240"/>
            <a:ext cx="2926080" cy="731520"/>
          </a:xfrm>
          <a:prstGeom prst="rect">
            <a:avLst/>
          </a:prstGeom>
          <a:noFill/>
          <a:ln/>
        </p:spPr>
        <p:txBody>
          <a:bodyPr wrap="square" rtlCol="0" anchor="ctr"/>
          <a:lstStyle/>
          <a:p>
            <a:pPr marL="0" indent="0" algn="l">
              <a:buNone/>
            </a:pPr>
            <a:r>
              <a:rPr lang="en-US" sz="4800" b="1" dirty="0">
                <a:solidFill>
                  <a:srgbClr val="E31837"/>
                </a:solidFill>
              </a:rPr>
              <a:t>01</a:t>
            </a:r>
            <a:endParaRPr lang="en-US" sz="4800" dirty="0"/>
          </a:p>
        </p:txBody>
      </p:sp>
      <p:sp>
        <p:nvSpPr>
          <p:cNvPr id="11" name="Text 9"/>
          <p:cNvSpPr/>
          <p:nvPr/>
        </p:nvSpPr>
        <p:spPr>
          <a:xfrm>
            <a:off x="914400" y="2743200"/>
            <a:ext cx="2926080" cy="457200"/>
          </a:xfrm>
          <a:prstGeom prst="rect">
            <a:avLst/>
          </a:prstGeom>
          <a:noFill/>
          <a:ln/>
        </p:spPr>
        <p:txBody>
          <a:bodyPr wrap="square" rtlCol="0" anchor="ctr"/>
          <a:lstStyle/>
          <a:p>
            <a:pPr marL="0" indent="0">
              <a:buNone/>
            </a:pPr>
            <a:r>
              <a:rPr lang="en-US" sz="1600" b="1" dirty="0">
                <a:solidFill>
                  <a:srgbClr val="2C3E50"/>
                </a:solidFill>
              </a:rPr>
              <a:t>Elite Technical Support</a:t>
            </a:r>
            <a:endParaRPr lang="en-US" sz="1600" dirty="0"/>
          </a:p>
        </p:txBody>
      </p:sp>
      <p:sp>
        <p:nvSpPr>
          <p:cNvPr id="12" name="Text 10"/>
          <p:cNvSpPr/>
          <p:nvPr/>
        </p:nvSpPr>
        <p:spPr>
          <a:xfrm>
            <a:off x="914400" y="3291840"/>
            <a:ext cx="2926080" cy="2560320"/>
          </a:xfrm>
          <a:prstGeom prst="rect">
            <a:avLst/>
          </a:prstGeom>
          <a:noFill/>
          <a:ln/>
        </p:spPr>
        <p:txBody>
          <a:bodyPr wrap="square" rtlCol="0" anchor="t"/>
          <a:lstStyle/>
          <a:p>
            <a:pPr marL="0" indent="0">
              <a:lnSpc>
                <a:spcPts val="1800"/>
              </a:lnSpc>
              <a:buNone/>
            </a:pPr>
            <a:r>
              <a:rPr lang="en-US" sz="1100" dirty="0">
                <a:solidFill>
                  <a:srgbClr val="7F8C8D"/>
                </a:solidFill>
              </a:rPr>
              <a:t>We provide 24/7 technical assistance and customer care. Our dedicated engineering team is ready to handle system incidents and minimize operational downtime for your business whenever support is needed.</a:t>
            </a:r>
            <a:endParaRPr lang="en-US" sz="1100" dirty="0"/>
          </a:p>
        </p:txBody>
      </p:sp>
      <p:sp>
        <p:nvSpPr>
          <p:cNvPr id="13" name="Shape 11"/>
          <p:cNvSpPr/>
          <p:nvPr/>
        </p:nvSpPr>
        <p:spPr>
          <a:xfrm>
            <a:off x="4480560" y="1645920"/>
            <a:ext cx="3291840" cy="4389120"/>
          </a:xfrm>
          <a:prstGeom prst="rect">
            <a:avLst/>
          </a:prstGeom>
          <a:solidFill>
            <a:srgbClr val="F8F9FA"/>
          </a:solidFill>
          <a:ln w="12700">
            <a:solidFill>
              <a:srgbClr val="ECF0F1"/>
            </a:solidFill>
            <a:prstDash val="solid"/>
          </a:ln>
        </p:spPr>
      </p:sp>
      <p:sp>
        <p:nvSpPr>
          <p:cNvPr id="14" name="Shape 12"/>
          <p:cNvSpPr/>
          <p:nvPr/>
        </p:nvSpPr>
        <p:spPr>
          <a:xfrm>
            <a:off x="4480560" y="1645920"/>
            <a:ext cx="3291840" cy="91440"/>
          </a:xfrm>
          <a:prstGeom prst="rect">
            <a:avLst/>
          </a:prstGeom>
          <a:solidFill>
            <a:srgbClr val="28A745"/>
          </a:solidFill>
          <a:ln/>
        </p:spPr>
      </p:sp>
      <p:sp>
        <p:nvSpPr>
          <p:cNvPr id="15" name="Text 13"/>
          <p:cNvSpPr/>
          <p:nvPr/>
        </p:nvSpPr>
        <p:spPr>
          <a:xfrm>
            <a:off x="4663440" y="1920240"/>
            <a:ext cx="2926080" cy="731520"/>
          </a:xfrm>
          <a:prstGeom prst="rect">
            <a:avLst/>
          </a:prstGeom>
          <a:noFill/>
          <a:ln/>
        </p:spPr>
        <p:txBody>
          <a:bodyPr wrap="square" rtlCol="0" anchor="ctr"/>
          <a:lstStyle/>
          <a:p>
            <a:pPr marL="0" indent="0" algn="l">
              <a:buNone/>
            </a:pPr>
            <a:r>
              <a:rPr lang="en-US" sz="4800" b="1" dirty="0">
                <a:solidFill>
                  <a:srgbClr val="28A745"/>
                </a:solidFill>
              </a:rPr>
              <a:t>02</a:t>
            </a:r>
            <a:endParaRPr lang="en-US" sz="4800" dirty="0"/>
          </a:p>
        </p:txBody>
      </p:sp>
      <p:sp>
        <p:nvSpPr>
          <p:cNvPr id="16" name="Text 14"/>
          <p:cNvSpPr/>
          <p:nvPr/>
        </p:nvSpPr>
        <p:spPr>
          <a:xfrm>
            <a:off x="4663440" y="2743200"/>
            <a:ext cx="2926080" cy="457200"/>
          </a:xfrm>
          <a:prstGeom prst="rect">
            <a:avLst/>
          </a:prstGeom>
          <a:noFill/>
          <a:ln/>
        </p:spPr>
        <p:txBody>
          <a:bodyPr wrap="square" rtlCol="0" anchor="ctr"/>
          <a:lstStyle/>
          <a:p>
            <a:pPr marL="0" indent="0">
              <a:buNone/>
            </a:pPr>
            <a:r>
              <a:rPr lang="en-US" sz="1600" b="1" dirty="0">
                <a:solidFill>
                  <a:srgbClr val="2C3E50"/>
                </a:solidFill>
              </a:rPr>
              <a:t>Smart Data &amp; Analytics</a:t>
            </a:r>
            <a:endParaRPr lang="en-US" sz="1600" dirty="0"/>
          </a:p>
        </p:txBody>
      </p:sp>
      <p:sp>
        <p:nvSpPr>
          <p:cNvPr id="17" name="Text 15"/>
          <p:cNvSpPr/>
          <p:nvPr/>
        </p:nvSpPr>
        <p:spPr>
          <a:xfrm>
            <a:off x="4663440" y="3291840"/>
            <a:ext cx="2926080" cy="2560320"/>
          </a:xfrm>
          <a:prstGeom prst="rect">
            <a:avLst/>
          </a:prstGeom>
          <a:noFill/>
          <a:ln/>
        </p:spPr>
        <p:txBody>
          <a:bodyPr wrap="square" rtlCol="0" anchor="t"/>
          <a:lstStyle/>
          <a:p>
            <a:pPr marL="0" indent="0">
              <a:lnSpc>
                <a:spcPts val="1800"/>
              </a:lnSpc>
              <a:buNone/>
            </a:pPr>
            <a:r>
              <a:rPr lang="en-US" sz="1100" dirty="0">
                <a:solidFill>
                  <a:srgbClr val="7F8C8D"/>
                </a:solidFill>
              </a:rPr>
              <a:t>Every solution we deploy is backed by advanced data analytics platforms. Gain deep insights into asset movements, logistics performance, or server hardware status to support strategic decision-making.</a:t>
            </a:r>
            <a:endParaRPr lang="en-US" sz="1100" dirty="0"/>
          </a:p>
        </p:txBody>
      </p:sp>
      <p:sp>
        <p:nvSpPr>
          <p:cNvPr id="18" name="Shape 16"/>
          <p:cNvSpPr/>
          <p:nvPr/>
        </p:nvSpPr>
        <p:spPr>
          <a:xfrm>
            <a:off x="8229600" y="1645920"/>
            <a:ext cx="3291840" cy="4389120"/>
          </a:xfrm>
          <a:prstGeom prst="rect">
            <a:avLst/>
          </a:prstGeom>
          <a:solidFill>
            <a:srgbClr val="F8F9FA"/>
          </a:solidFill>
          <a:ln w="12700">
            <a:solidFill>
              <a:srgbClr val="ECF0F1"/>
            </a:solidFill>
            <a:prstDash val="solid"/>
          </a:ln>
        </p:spPr>
      </p:sp>
      <p:sp>
        <p:nvSpPr>
          <p:cNvPr id="19" name="Shape 17"/>
          <p:cNvSpPr/>
          <p:nvPr/>
        </p:nvSpPr>
        <p:spPr>
          <a:xfrm>
            <a:off x="8229600" y="1645920"/>
            <a:ext cx="3291840" cy="91440"/>
          </a:xfrm>
          <a:prstGeom prst="rect">
            <a:avLst/>
          </a:prstGeom>
          <a:solidFill>
            <a:srgbClr val="6F42C1"/>
          </a:solidFill>
          <a:ln/>
        </p:spPr>
      </p:sp>
      <p:sp>
        <p:nvSpPr>
          <p:cNvPr id="20" name="Text 18"/>
          <p:cNvSpPr/>
          <p:nvPr/>
        </p:nvSpPr>
        <p:spPr>
          <a:xfrm>
            <a:off x="8412480" y="1920240"/>
            <a:ext cx="2926080" cy="731520"/>
          </a:xfrm>
          <a:prstGeom prst="rect">
            <a:avLst/>
          </a:prstGeom>
          <a:noFill/>
          <a:ln/>
        </p:spPr>
        <p:txBody>
          <a:bodyPr wrap="square" rtlCol="0" anchor="ctr"/>
          <a:lstStyle/>
          <a:p>
            <a:pPr marL="0" indent="0" algn="l">
              <a:buNone/>
            </a:pPr>
            <a:r>
              <a:rPr lang="en-US" sz="4800" b="1" dirty="0">
                <a:solidFill>
                  <a:srgbClr val="6F42C1"/>
                </a:solidFill>
              </a:rPr>
              <a:t>03</a:t>
            </a:r>
            <a:endParaRPr lang="en-US" sz="4800" dirty="0"/>
          </a:p>
        </p:txBody>
      </p:sp>
      <p:sp>
        <p:nvSpPr>
          <p:cNvPr id="21" name="Text 19"/>
          <p:cNvSpPr/>
          <p:nvPr/>
        </p:nvSpPr>
        <p:spPr>
          <a:xfrm>
            <a:off x="8412480" y="2743200"/>
            <a:ext cx="2926080" cy="457200"/>
          </a:xfrm>
          <a:prstGeom prst="rect">
            <a:avLst/>
          </a:prstGeom>
          <a:noFill/>
          <a:ln/>
        </p:spPr>
        <p:txBody>
          <a:bodyPr wrap="square" rtlCol="0" anchor="ctr"/>
          <a:lstStyle/>
          <a:p>
            <a:pPr marL="0" indent="0">
              <a:buNone/>
            </a:pPr>
            <a:r>
              <a:rPr lang="en-US" sz="1600" b="1" dirty="0">
                <a:solidFill>
                  <a:srgbClr val="2C3E50"/>
                </a:solidFill>
              </a:rPr>
              <a:t>White-Labeling Options</a:t>
            </a:r>
            <a:endParaRPr lang="en-US" sz="1600" dirty="0"/>
          </a:p>
        </p:txBody>
      </p:sp>
      <p:sp>
        <p:nvSpPr>
          <p:cNvPr id="22" name="Text 20"/>
          <p:cNvSpPr/>
          <p:nvPr/>
        </p:nvSpPr>
        <p:spPr>
          <a:xfrm>
            <a:off x="8412480" y="3291840"/>
            <a:ext cx="2926080" cy="2560320"/>
          </a:xfrm>
          <a:prstGeom prst="rect">
            <a:avLst/>
          </a:prstGeom>
          <a:noFill/>
          <a:ln/>
        </p:spPr>
        <p:txBody>
          <a:bodyPr wrap="square" rtlCol="0" anchor="t"/>
          <a:lstStyle/>
          <a:p>
            <a:pPr marL="0" indent="0">
              <a:lnSpc>
                <a:spcPts val="1800"/>
              </a:lnSpc>
              <a:buNone/>
            </a:pPr>
            <a:r>
              <a:rPr lang="en-US" sz="1100" dirty="0">
                <a:solidFill>
                  <a:srgbClr val="7F8C8D"/>
                </a:solidFill>
              </a:rPr>
              <a:t>We offer full branding flexibility for corporate partners. Launch our advanced GPS tracking and logistics platform under your own brand name, domain, logo, and customized visual identity.</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2188952" cy="91440"/>
          </a:xfrm>
          <a:prstGeom prst="rect">
            <a:avLst/>
          </a:prstGeom>
          <a:solidFill>
            <a:srgbClr val="E31837"/>
          </a:solidFill>
          <a:ln/>
        </p:spPr>
      </p:sp>
      <p:sp>
        <p:nvSpPr>
          <p:cNvPr id="3" name="Text 1"/>
          <p:cNvSpPr/>
          <p:nvPr/>
        </p:nvSpPr>
        <p:spPr>
          <a:xfrm>
            <a:off x="731520" y="365760"/>
            <a:ext cx="10725912" cy="457200"/>
          </a:xfrm>
          <a:prstGeom prst="rect">
            <a:avLst/>
          </a:prstGeom>
          <a:noFill/>
          <a:ln/>
        </p:spPr>
        <p:txBody>
          <a:bodyPr wrap="square" rtlCol="0" anchor="ctr"/>
          <a:lstStyle/>
          <a:p>
            <a:pPr marL="0" indent="0">
              <a:buNone/>
            </a:pPr>
            <a:r>
              <a:rPr lang="en-US" sz="2400" b="1" dirty="0">
                <a:solidFill>
                  <a:srgbClr val="E31837"/>
                </a:solidFill>
              </a:rPr>
              <a:t>OUR PARTNERS &amp; VALUED CLIENTS</a:t>
            </a:r>
            <a:endParaRPr lang="en-US" sz="2400" dirty="0"/>
          </a:p>
        </p:txBody>
      </p:sp>
      <p:sp>
        <p:nvSpPr>
          <p:cNvPr id="4" name="Text 2"/>
          <p:cNvSpPr/>
          <p:nvPr/>
        </p:nvSpPr>
        <p:spPr>
          <a:xfrm>
            <a:off x="731520" y="822960"/>
            <a:ext cx="10725912" cy="274320"/>
          </a:xfrm>
          <a:prstGeom prst="rect">
            <a:avLst/>
          </a:prstGeom>
          <a:noFill/>
          <a:ln/>
        </p:spPr>
        <p:txBody>
          <a:bodyPr wrap="square" rtlCol="0" anchor="t"/>
          <a:lstStyle/>
          <a:p>
            <a:pPr marL="0" indent="0">
              <a:buNone/>
            </a:pPr>
            <a:r>
              <a:rPr lang="en-US" sz="1200" dirty="0">
                <a:solidFill>
                  <a:srgbClr val="7F8C8D"/>
                </a:solidFill>
              </a:rPr>
              <a:t>Trusted by Government Agencies, SOEs, and National Enterprises</a:t>
            </a:r>
            <a:endParaRPr lang="en-US" sz="1200" dirty="0"/>
          </a:p>
        </p:txBody>
      </p:sp>
      <p:sp>
        <p:nvSpPr>
          <p:cNvPr id="5" name="Shape 3"/>
          <p:cNvSpPr/>
          <p:nvPr/>
        </p:nvSpPr>
        <p:spPr>
          <a:xfrm>
            <a:off x="731520" y="1097280"/>
            <a:ext cx="10725912" cy="9144"/>
          </a:xfrm>
          <a:prstGeom prst="line">
            <a:avLst/>
          </a:prstGeom>
          <a:noFill/>
          <a:ln w="12700">
            <a:solidFill>
              <a:srgbClr val="ECF0F1"/>
            </a:solidFill>
            <a:prstDash val="solid"/>
          </a:ln>
        </p:spPr>
      </p:sp>
      <p:sp>
        <p:nvSpPr>
          <p:cNvPr id="6" name="Text 4"/>
          <p:cNvSpPr/>
          <p:nvPr/>
        </p:nvSpPr>
        <p:spPr>
          <a:xfrm>
            <a:off x="731520" y="6492240"/>
            <a:ext cx="5486400" cy="274320"/>
          </a:xfrm>
          <a:prstGeom prst="rect">
            <a:avLst/>
          </a:prstGeom>
          <a:noFill/>
          <a:ln/>
        </p:spPr>
        <p:txBody>
          <a:bodyPr wrap="square" rtlCol="0" anchor="ctr"/>
          <a:lstStyle/>
          <a:p>
            <a:pPr marL="0" indent="0">
              <a:buNone/>
            </a:pPr>
            <a:r>
              <a:rPr lang="en-US" sz="900" dirty="0">
                <a:solidFill>
                  <a:srgbClr val="7F8C8D"/>
                </a:solidFill>
              </a:rPr>
              <a:t>PT Jaringan Mega Komputasi  |  www.id-clouds.net</a:t>
            </a:r>
            <a:endParaRPr lang="en-US" sz="900" dirty="0"/>
          </a:p>
        </p:txBody>
      </p:sp>
      <p:sp>
        <p:nvSpPr>
          <p:cNvPr id="7" name="Text 5"/>
          <p:cNvSpPr/>
          <p:nvPr/>
        </p:nvSpPr>
        <p:spPr>
          <a:xfrm>
            <a:off x="10515600" y="6492240"/>
            <a:ext cx="914400" cy="274320"/>
          </a:xfrm>
          <a:prstGeom prst="rect">
            <a:avLst/>
          </a:prstGeom>
          <a:noFill/>
          <a:ln/>
        </p:spPr>
        <p:txBody>
          <a:bodyPr wrap="square" rtlCol="0" anchor="ctr"/>
          <a:lstStyle/>
          <a:p>
            <a:pPr marL="0" indent="0" algn="r">
              <a:buNone/>
            </a:pPr>
            <a:r>
              <a:rPr lang="en-US" sz="900" dirty="0">
                <a:solidFill>
                  <a:srgbClr val="7F8C8D"/>
                </a:solidFill>
              </a:rPr>
              <a:t>8</a:t>
            </a:r>
            <a:endParaRPr lang="en-US" sz="900" dirty="0"/>
          </a:p>
        </p:txBody>
      </p:sp>
      <p:sp>
        <p:nvSpPr>
          <p:cNvPr id="8" name="Text 6"/>
          <p:cNvSpPr/>
          <p:nvPr/>
        </p:nvSpPr>
        <p:spPr>
          <a:xfrm>
            <a:off x="731520" y="1371600"/>
            <a:ext cx="10698480" cy="731520"/>
          </a:xfrm>
          <a:prstGeom prst="rect">
            <a:avLst/>
          </a:prstGeom>
          <a:noFill/>
          <a:ln/>
        </p:spPr>
        <p:txBody>
          <a:bodyPr wrap="square" rtlCol="0" anchor="ctr"/>
          <a:lstStyle/>
          <a:p>
            <a:pPr marL="0" indent="0">
              <a:buNone/>
            </a:pPr>
            <a:r>
              <a:rPr lang="en-US" sz="1300" dirty="0">
                <a:solidFill>
                  <a:srgbClr val="2C3E50"/>
                </a:solidFill>
              </a:rPr>
              <a:t>Our systems and infrastructures serve more than 100,000+ active devices, trusted by government ministries, state-owned enterprises, higher education institutions, and leading logistics and fleet operators across Indonesia.</a:t>
            </a:r>
            <a:endParaRPr lang="en-US" sz="1300" dirty="0"/>
          </a:p>
        </p:txBody>
      </p:sp>
      <p:sp>
        <p:nvSpPr>
          <p:cNvPr id="9" name="Shape 7"/>
          <p:cNvSpPr/>
          <p:nvPr/>
        </p:nvSpPr>
        <p:spPr>
          <a:xfrm>
            <a:off x="731520" y="2286000"/>
            <a:ext cx="3291840" cy="3657600"/>
          </a:xfrm>
          <a:prstGeom prst="rect">
            <a:avLst/>
          </a:prstGeom>
          <a:solidFill>
            <a:srgbClr val="F8F9FA"/>
          </a:solidFill>
          <a:ln w="12700">
            <a:solidFill>
              <a:srgbClr val="ECF0F1"/>
            </a:solidFill>
            <a:prstDash val="solid"/>
          </a:ln>
        </p:spPr>
      </p:sp>
      <p:sp>
        <p:nvSpPr>
          <p:cNvPr id="10" name="Shape 8"/>
          <p:cNvSpPr/>
          <p:nvPr/>
        </p:nvSpPr>
        <p:spPr>
          <a:xfrm>
            <a:off x="731520" y="2286000"/>
            <a:ext cx="3291840" cy="320040"/>
          </a:xfrm>
          <a:prstGeom prst="rect">
            <a:avLst/>
          </a:prstGeom>
          <a:solidFill>
            <a:srgbClr val="E31837"/>
          </a:solidFill>
          <a:ln/>
        </p:spPr>
      </p:sp>
      <p:sp>
        <p:nvSpPr>
          <p:cNvPr id="11" name="Text 9"/>
          <p:cNvSpPr/>
          <p:nvPr/>
        </p:nvSpPr>
        <p:spPr>
          <a:xfrm>
            <a:off x="868680" y="2286000"/>
            <a:ext cx="3017520" cy="320040"/>
          </a:xfrm>
          <a:prstGeom prst="rect">
            <a:avLst/>
          </a:prstGeom>
          <a:noFill/>
          <a:ln/>
        </p:spPr>
        <p:txBody>
          <a:bodyPr wrap="square" rtlCol="0" anchor="ctr"/>
          <a:lstStyle/>
          <a:p>
            <a:pPr marL="0" indent="0" algn="ctr">
              <a:buNone/>
            </a:pPr>
            <a:r>
              <a:rPr lang="en-US" sz="1200" b="1" dirty="0">
                <a:solidFill>
                  <a:srgbClr val="FFFFFF"/>
                </a:solidFill>
              </a:rPr>
              <a:t>Government &amp; State-Owned Enterprises</a:t>
            </a:r>
            <a:endParaRPr lang="en-US" sz="1200" dirty="0"/>
          </a:p>
        </p:txBody>
      </p:sp>
      <p:sp>
        <p:nvSpPr>
          <p:cNvPr id="12" name="Text 10"/>
          <p:cNvSpPr/>
          <p:nvPr/>
        </p:nvSpPr>
        <p:spPr>
          <a:xfrm>
            <a:off x="914400" y="2743200"/>
            <a:ext cx="2926080" cy="3017520"/>
          </a:xfrm>
          <a:prstGeom prst="rect">
            <a:avLst/>
          </a:prstGeom>
          <a:noFill/>
          <a:ln/>
        </p:spPr>
        <p:txBody>
          <a:bodyPr wrap="square" rtlCol="0" anchor="t"/>
          <a:lstStyle/>
          <a:p>
            <a:pPr marL="0" indent="0">
              <a:lnSpc>
                <a:spcPts val="1800"/>
              </a:lnSpc>
              <a:buNone/>
            </a:pPr>
            <a:r>
              <a:rPr lang="en-US" sz="1100" dirty="0">
                <a:solidFill>
                  <a:srgbClr val="2C3E50"/>
                </a:solidFill>
              </a:rPr>
              <a:t>• BULOG</a:t>
            </a:r>
            <a:endParaRPr lang="en-US" sz="1100" dirty="0"/>
          </a:p>
          <a:p>
            <a:pPr marL="0" indent="0">
              <a:lnSpc>
                <a:spcPts val="1800"/>
              </a:lnSpc>
              <a:buNone/>
            </a:pPr>
            <a:r>
              <a:rPr lang="en-US" sz="1100" dirty="0">
                <a:solidFill>
                  <a:srgbClr val="2C3E50"/>
                </a:solidFill>
              </a:rPr>
              <a:t>• Perum DAMRI</a:t>
            </a:r>
            <a:endParaRPr lang="en-US" sz="1100" dirty="0"/>
          </a:p>
          <a:p>
            <a:pPr marL="0" indent="0">
              <a:lnSpc>
                <a:spcPts val="1800"/>
              </a:lnSpc>
              <a:buNone/>
            </a:pPr>
            <a:r>
              <a:rPr lang="en-US" sz="1100" dirty="0">
                <a:solidFill>
                  <a:srgbClr val="2C3E50"/>
                </a:solidFill>
              </a:rPr>
              <a:t>• ASABRI</a:t>
            </a:r>
            <a:endParaRPr lang="en-US" sz="1100" dirty="0"/>
          </a:p>
          <a:p>
            <a:pPr marL="0" indent="0">
              <a:lnSpc>
                <a:spcPts val="1800"/>
              </a:lnSpc>
              <a:buNone/>
            </a:pPr>
            <a:r>
              <a:rPr lang="en-US" sz="1100" dirty="0">
                <a:solidFill>
                  <a:srgbClr val="2C3E50"/>
                </a:solidFill>
              </a:rPr>
              <a:t>• Pos Indonesia</a:t>
            </a:r>
            <a:endParaRPr lang="en-US" sz="1100" dirty="0"/>
          </a:p>
          <a:p>
            <a:pPr marL="0" indent="0">
              <a:lnSpc>
                <a:spcPts val="1800"/>
              </a:lnSpc>
              <a:buNone/>
            </a:pPr>
            <a:r>
              <a:rPr lang="en-US" sz="1100" dirty="0">
                <a:solidFill>
                  <a:srgbClr val="2C3E50"/>
                </a:solidFill>
              </a:rPr>
              <a:t>• Pos Logistics</a:t>
            </a:r>
            <a:endParaRPr lang="en-US" sz="1100" dirty="0"/>
          </a:p>
          <a:p>
            <a:pPr marL="0" indent="0">
              <a:lnSpc>
                <a:spcPts val="1800"/>
              </a:lnSpc>
              <a:buNone/>
            </a:pPr>
            <a:r>
              <a:rPr lang="en-US" sz="1100" dirty="0">
                <a:solidFill>
                  <a:srgbClr val="2C3E50"/>
                </a:solidFill>
              </a:rPr>
              <a:t>• PT Len Industri (Persero)</a:t>
            </a:r>
            <a:endParaRPr lang="en-US" sz="1100" dirty="0"/>
          </a:p>
          <a:p>
            <a:pPr marL="0" indent="0">
              <a:lnSpc>
                <a:spcPts val="1800"/>
              </a:lnSpc>
              <a:buNone/>
            </a:pPr>
            <a:r>
              <a:rPr lang="en-US" sz="1100" dirty="0">
                <a:solidFill>
                  <a:srgbClr val="2C3E50"/>
                </a:solidFill>
              </a:rPr>
              <a:t>• Bandung City Government</a:t>
            </a:r>
            <a:endParaRPr lang="en-US" sz="1100" dirty="0"/>
          </a:p>
          <a:p>
            <a:pPr marL="0" indent="0">
              <a:lnSpc>
                <a:spcPts val="1800"/>
              </a:lnSpc>
              <a:buNone/>
            </a:pPr>
            <a:r>
              <a:rPr lang="en-US" sz="1100" dirty="0">
                <a:solidFill>
                  <a:srgbClr val="2C3E50"/>
                </a:solidFill>
              </a:rPr>
              <a:t>• Bandung Institute of Technology (ITB)</a:t>
            </a:r>
            <a:endParaRPr lang="en-US" sz="1100" dirty="0"/>
          </a:p>
        </p:txBody>
      </p:sp>
      <p:sp>
        <p:nvSpPr>
          <p:cNvPr id="13" name="Shape 11"/>
          <p:cNvSpPr/>
          <p:nvPr/>
        </p:nvSpPr>
        <p:spPr>
          <a:xfrm>
            <a:off x="4480560" y="2286000"/>
            <a:ext cx="3291840" cy="3657600"/>
          </a:xfrm>
          <a:prstGeom prst="rect">
            <a:avLst/>
          </a:prstGeom>
          <a:solidFill>
            <a:srgbClr val="F8F9FA"/>
          </a:solidFill>
          <a:ln w="12700">
            <a:solidFill>
              <a:srgbClr val="ECF0F1"/>
            </a:solidFill>
            <a:prstDash val="solid"/>
          </a:ln>
        </p:spPr>
      </p:sp>
      <p:sp>
        <p:nvSpPr>
          <p:cNvPr id="14" name="Shape 12"/>
          <p:cNvSpPr/>
          <p:nvPr/>
        </p:nvSpPr>
        <p:spPr>
          <a:xfrm>
            <a:off x="4480560" y="2286000"/>
            <a:ext cx="3291840" cy="320040"/>
          </a:xfrm>
          <a:prstGeom prst="rect">
            <a:avLst/>
          </a:prstGeom>
          <a:solidFill>
            <a:srgbClr val="28A745"/>
          </a:solidFill>
          <a:ln/>
        </p:spPr>
      </p:sp>
      <p:sp>
        <p:nvSpPr>
          <p:cNvPr id="15" name="Text 13"/>
          <p:cNvSpPr/>
          <p:nvPr/>
        </p:nvSpPr>
        <p:spPr>
          <a:xfrm>
            <a:off x="4617720" y="2286000"/>
            <a:ext cx="3017520" cy="320040"/>
          </a:xfrm>
          <a:prstGeom prst="rect">
            <a:avLst/>
          </a:prstGeom>
          <a:noFill/>
          <a:ln/>
        </p:spPr>
        <p:txBody>
          <a:bodyPr wrap="square" rtlCol="0" anchor="ctr"/>
          <a:lstStyle/>
          <a:p>
            <a:pPr marL="0" indent="0" algn="ctr">
              <a:buNone/>
            </a:pPr>
            <a:r>
              <a:rPr lang="en-US" sz="1200" b="1" dirty="0">
                <a:solidFill>
                  <a:srgbClr val="FFFFFF"/>
                </a:solidFill>
              </a:rPr>
              <a:t>Logistics &amp; National Enterprises</a:t>
            </a:r>
            <a:endParaRPr lang="en-US" sz="1200" dirty="0"/>
          </a:p>
        </p:txBody>
      </p:sp>
      <p:sp>
        <p:nvSpPr>
          <p:cNvPr id="16" name="Text 14"/>
          <p:cNvSpPr/>
          <p:nvPr/>
        </p:nvSpPr>
        <p:spPr>
          <a:xfrm>
            <a:off x="4663440" y="2743200"/>
            <a:ext cx="2926080" cy="3017520"/>
          </a:xfrm>
          <a:prstGeom prst="rect">
            <a:avLst/>
          </a:prstGeom>
          <a:noFill/>
          <a:ln/>
        </p:spPr>
        <p:txBody>
          <a:bodyPr wrap="square" rtlCol="0" anchor="t"/>
          <a:lstStyle/>
          <a:p>
            <a:pPr marL="0" indent="0">
              <a:lnSpc>
                <a:spcPts val="1800"/>
              </a:lnSpc>
              <a:buNone/>
            </a:pPr>
            <a:r>
              <a:rPr lang="en-US" sz="1100" dirty="0">
                <a:solidFill>
                  <a:srgbClr val="2C3E50"/>
                </a:solidFill>
              </a:rPr>
              <a:t>• JNE Logistics</a:t>
            </a:r>
            <a:endParaRPr lang="en-US" sz="1100" dirty="0"/>
          </a:p>
          <a:p>
            <a:pPr marL="0" indent="0">
              <a:lnSpc>
                <a:spcPts val="1800"/>
              </a:lnSpc>
              <a:buNone/>
            </a:pPr>
            <a:r>
              <a:rPr lang="en-US" sz="1100" dirty="0">
                <a:solidFill>
                  <a:srgbClr val="2C3E50"/>
                </a:solidFill>
              </a:rPr>
              <a:t>• Aerotrans</a:t>
            </a:r>
            <a:endParaRPr lang="en-US" sz="1100" dirty="0"/>
          </a:p>
          <a:p>
            <a:pPr marL="0" indent="0">
              <a:lnSpc>
                <a:spcPts val="1800"/>
              </a:lnSpc>
              <a:buNone/>
            </a:pPr>
            <a:r>
              <a:rPr lang="en-US" sz="1100" dirty="0">
                <a:solidFill>
                  <a:srgbClr val="2C3E50"/>
                </a:solidFill>
              </a:rPr>
              <a:t>• Ark Logistics</a:t>
            </a:r>
            <a:endParaRPr lang="en-US" sz="1100" dirty="0"/>
          </a:p>
          <a:p>
            <a:pPr marL="0" indent="0">
              <a:lnSpc>
                <a:spcPts val="1800"/>
              </a:lnSpc>
              <a:buNone/>
            </a:pPr>
            <a:r>
              <a:rPr lang="en-US" sz="1100" dirty="0">
                <a:solidFill>
                  <a:srgbClr val="2C3E50"/>
                </a:solidFill>
              </a:rPr>
              <a:t>• Ark Xpress</a:t>
            </a:r>
            <a:endParaRPr lang="en-US" sz="1100" dirty="0"/>
          </a:p>
          <a:p>
            <a:pPr marL="0" indent="0">
              <a:lnSpc>
                <a:spcPts val="1800"/>
              </a:lnSpc>
              <a:buNone/>
            </a:pPr>
            <a:r>
              <a:rPr lang="en-US" sz="1100" dirty="0">
                <a:solidFill>
                  <a:srgbClr val="2C3E50"/>
                </a:solidFill>
              </a:rPr>
              <a:t>• Kanematsu Corporation</a:t>
            </a:r>
            <a:endParaRPr lang="en-US" sz="1100" dirty="0"/>
          </a:p>
          <a:p>
            <a:pPr marL="0" indent="0">
              <a:lnSpc>
                <a:spcPts val="1800"/>
              </a:lnSpc>
              <a:buNone/>
            </a:pPr>
            <a:r>
              <a:rPr lang="en-US" sz="1100" dirty="0">
                <a:solidFill>
                  <a:srgbClr val="2C3E50"/>
                </a:solidFill>
              </a:rPr>
              <a:t>• Flynd Logistics</a:t>
            </a:r>
            <a:endParaRPr lang="en-US" sz="1100" dirty="0"/>
          </a:p>
          <a:p>
            <a:pPr marL="0" indent="0">
              <a:lnSpc>
                <a:spcPts val="1800"/>
              </a:lnSpc>
              <a:buNone/>
            </a:pPr>
            <a:r>
              <a:rPr lang="en-US" sz="1100" dirty="0">
                <a:solidFill>
                  <a:srgbClr val="2C3E50"/>
                </a:solidFill>
              </a:rPr>
              <a:t>• Wakalahmu</a:t>
            </a:r>
            <a:endParaRPr lang="en-US" sz="1100" dirty="0"/>
          </a:p>
          <a:p>
            <a:pPr marL="0" indent="0">
              <a:lnSpc>
                <a:spcPts val="1800"/>
              </a:lnSpc>
              <a:buNone/>
            </a:pPr>
            <a:r>
              <a:rPr lang="en-US" sz="1100" dirty="0">
                <a:solidFill>
                  <a:srgbClr val="2C3E50"/>
                </a:solidFill>
              </a:rPr>
              <a:t>• XSYS Indonesia</a:t>
            </a:r>
            <a:endParaRPr lang="en-US" sz="1100" dirty="0"/>
          </a:p>
        </p:txBody>
      </p:sp>
      <p:sp>
        <p:nvSpPr>
          <p:cNvPr id="17" name="Shape 15"/>
          <p:cNvSpPr/>
          <p:nvPr/>
        </p:nvSpPr>
        <p:spPr>
          <a:xfrm>
            <a:off x="8229600" y="2286000"/>
            <a:ext cx="3291840" cy="3657600"/>
          </a:xfrm>
          <a:prstGeom prst="rect">
            <a:avLst/>
          </a:prstGeom>
          <a:solidFill>
            <a:srgbClr val="F8F9FA"/>
          </a:solidFill>
          <a:ln w="12700">
            <a:solidFill>
              <a:srgbClr val="ECF0F1"/>
            </a:solidFill>
            <a:prstDash val="solid"/>
          </a:ln>
        </p:spPr>
      </p:sp>
      <p:sp>
        <p:nvSpPr>
          <p:cNvPr id="18" name="Shape 16"/>
          <p:cNvSpPr/>
          <p:nvPr/>
        </p:nvSpPr>
        <p:spPr>
          <a:xfrm>
            <a:off x="8229600" y="2286000"/>
            <a:ext cx="3291840" cy="320040"/>
          </a:xfrm>
          <a:prstGeom prst="rect">
            <a:avLst/>
          </a:prstGeom>
          <a:solidFill>
            <a:srgbClr val="6F42C1"/>
          </a:solidFill>
          <a:ln/>
        </p:spPr>
      </p:sp>
      <p:sp>
        <p:nvSpPr>
          <p:cNvPr id="19" name="Text 17"/>
          <p:cNvSpPr/>
          <p:nvPr/>
        </p:nvSpPr>
        <p:spPr>
          <a:xfrm>
            <a:off x="8366760" y="2286000"/>
            <a:ext cx="3017520" cy="320040"/>
          </a:xfrm>
          <a:prstGeom prst="rect">
            <a:avLst/>
          </a:prstGeom>
          <a:noFill/>
          <a:ln/>
        </p:spPr>
        <p:txBody>
          <a:bodyPr wrap="square" rtlCol="0" anchor="ctr"/>
          <a:lstStyle/>
          <a:p>
            <a:pPr marL="0" indent="0" algn="ctr">
              <a:buNone/>
            </a:pPr>
            <a:r>
              <a:rPr lang="en-US" sz="1200" b="1" dirty="0">
                <a:solidFill>
                  <a:srgbClr val="FFFFFF"/>
                </a:solidFill>
              </a:rPr>
              <a:t>Mitra GPS &amp; Operator Fleet</a:t>
            </a:r>
            <a:endParaRPr lang="en-US" sz="1200" dirty="0"/>
          </a:p>
        </p:txBody>
      </p:sp>
      <p:sp>
        <p:nvSpPr>
          <p:cNvPr id="20" name="Text 18"/>
          <p:cNvSpPr/>
          <p:nvPr/>
        </p:nvSpPr>
        <p:spPr>
          <a:xfrm>
            <a:off x="8412480" y="2743200"/>
            <a:ext cx="2926080" cy="3017520"/>
          </a:xfrm>
          <a:prstGeom prst="rect">
            <a:avLst/>
          </a:prstGeom>
          <a:noFill/>
          <a:ln/>
        </p:spPr>
        <p:txBody>
          <a:bodyPr wrap="square" rtlCol="0" anchor="t"/>
          <a:lstStyle/>
          <a:p>
            <a:pPr marL="0" indent="0">
              <a:lnSpc>
                <a:spcPts val="1800"/>
              </a:lnSpc>
              <a:buNone/>
            </a:pPr>
            <a:r>
              <a:rPr lang="en-US" sz="1100" dirty="0">
                <a:solidFill>
                  <a:srgbClr val="2C3E50"/>
                </a:solidFill>
              </a:rPr>
              <a:t>• AldoGPS</a:t>
            </a:r>
            <a:endParaRPr lang="en-US" sz="1100" dirty="0"/>
          </a:p>
          <a:p>
            <a:pPr marL="0" indent="0">
              <a:lnSpc>
                <a:spcPts val="1800"/>
              </a:lnSpc>
              <a:buNone/>
            </a:pPr>
            <a:r>
              <a:rPr lang="en-US" sz="1100" dirty="0">
                <a:solidFill>
                  <a:srgbClr val="2C3E50"/>
                </a:solidFill>
              </a:rPr>
              <a:t>• JawaraTrack</a:t>
            </a:r>
            <a:endParaRPr lang="en-US" sz="1100" dirty="0"/>
          </a:p>
          <a:p>
            <a:pPr marL="0" indent="0">
              <a:lnSpc>
                <a:spcPts val="1800"/>
              </a:lnSpc>
              <a:buNone/>
            </a:pPr>
            <a:r>
              <a:rPr lang="en-US" sz="1100" dirty="0">
                <a:solidFill>
                  <a:srgbClr val="2C3E50"/>
                </a:solidFill>
              </a:rPr>
              <a:t>• JBondTrack</a:t>
            </a:r>
            <a:endParaRPr lang="en-US" sz="1100" dirty="0"/>
          </a:p>
          <a:p>
            <a:pPr marL="0" indent="0">
              <a:lnSpc>
                <a:spcPts val="1800"/>
              </a:lnSpc>
              <a:buNone/>
            </a:pPr>
            <a:r>
              <a:rPr lang="en-US" sz="1100" dirty="0">
                <a:solidFill>
                  <a:srgbClr val="2C3E50"/>
                </a:solidFill>
              </a:rPr>
              <a:t>• LiveTrackGPS</a:t>
            </a:r>
            <a:endParaRPr lang="en-US" sz="1100" dirty="0"/>
          </a:p>
          <a:p>
            <a:pPr marL="0" indent="0">
              <a:lnSpc>
                <a:spcPts val="1800"/>
              </a:lnSpc>
              <a:buNone/>
            </a:pPr>
            <a:r>
              <a:rPr lang="en-US" sz="1100" dirty="0">
                <a:solidFill>
                  <a:srgbClr val="2C3E50"/>
                </a:solidFill>
              </a:rPr>
              <a:t>• PowerTrack</a:t>
            </a:r>
            <a:endParaRPr lang="en-US" sz="1100" dirty="0"/>
          </a:p>
          <a:p>
            <a:pPr marL="0" indent="0">
              <a:lnSpc>
                <a:spcPts val="1800"/>
              </a:lnSpc>
              <a:buNone/>
            </a:pPr>
            <a:r>
              <a:rPr lang="en-US" sz="1100" dirty="0">
                <a:solidFill>
                  <a:srgbClr val="2C3E50"/>
                </a:solidFill>
              </a:rPr>
              <a:t>• StreetTracker</a:t>
            </a:r>
            <a:endParaRPr lang="en-US" sz="1100" dirty="0"/>
          </a:p>
          <a:p>
            <a:pPr marL="0" indent="0">
              <a:lnSpc>
                <a:spcPts val="1800"/>
              </a:lnSpc>
              <a:buNone/>
            </a:pPr>
            <a:r>
              <a:rPr lang="en-US" sz="1100" dirty="0">
                <a:solidFill>
                  <a:srgbClr val="2C3E50"/>
                </a:solidFill>
              </a:rPr>
              <a:t>• SuperSpring GPS</a:t>
            </a:r>
            <a:endParaRPr lang="en-US" sz="1100" dirty="0"/>
          </a:p>
          <a:p>
            <a:pPr marL="0" indent="0">
              <a:lnSpc>
                <a:spcPts val="1800"/>
              </a:lnSpc>
              <a:buNone/>
            </a:pPr>
            <a:r>
              <a:rPr lang="en-US" sz="1100" dirty="0">
                <a:solidFill>
                  <a:srgbClr val="2C3E50"/>
                </a:solidFill>
              </a:rPr>
              <a:t>• TopTracker</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111827"/>
        </a:solidFill>
        <a:effectLst/>
      </p:bgPr>
    </p:bg>
    <p:spTree>
      <p:nvGrpSpPr>
        <p:cNvPr id="1" name=""/>
        <p:cNvGrpSpPr/>
        <p:nvPr/>
      </p:nvGrpSpPr>
      <p:grpSpPr>
        <a:xfrm>
          <a:off x="0" y="0"/>
          <a:ext cx="0" cy="0"/>
          <a:chOff x="0" y="0"/>
          <a:chExt cx="0" cy="0"/>
        </a:xfrm>
      </p:grpSpPr>
      <p:sp>
        <p:nvSpPr>
          <p:cNvPr id="2" name="Shape 0"/>
          <p:cNvSpPr/>
          <p:nvPr/>
        </p:nvSpPr>
        <p:spPr>
          <a:xfrm>
            <a:off x="0" y="0"/>
            <a:ext cx="12188952" cy="137160"/>
          </a:xfrm>
          <a:prstGeom prst="rect">
            <a:avLst/>
          </a:prstGeom>
          <a:solidFill>
            <a:srgbClr val="E31837"/>
          </a:solidFill>
          <a:ln/>
        </p:spPr>
      </p:sp>
      <p:sp>
        <p:nvSpPr>
          <p:cNvPr id="3" name="Shape 1"/>
          <p:cNvSpPr/>
          <p:nvPr/>
        </p:nvSpPr>
        <p:spPr>
          <a:xfrm>
            <a:off x="2286000" y="1097280"/>
            <a:ext cx="228600" cy="27432"/>
          </a:xfrm>
          <a:prstGeom prst="rect">
            <a:avLst/>
          </a:prstGeom>
          <a:solidFill>
            <a:srgbClr val="E31837"/>
          </a:solidFill>
          <a:ln/>
        </p:spPr>
      </p:sp>
      <p:sp>
        <p:nvSpPr>
          <p:cNvPr id="4" name="Shape 2"/>
          <p:cNvSpPr/>
          <p:nvPr/>
        </p:nvSpPr>
        <p:spPr>
          <a:xfrm>
            <a:off x="2286000" y="1097280"/>
            <a:ext cx="27432" cy="228600"/>
          </a:xfrm>
          <a:prstGeom prst="rect">
            <a:avLst/>
          </a:prstGeom>
          <a:solidFill>
            <a:srgbClr val="E31837"/>
          </a:solidFill>
          <a:ln/>
        </p:spPr>
      </p:sp>
      <p:sp>
        <p:nvSpPr>
          <p:cNvPr id="5" name="Shape 3"/>
          <p:cNvSpPr/>
          <p:nvPr/>
        </p:nvSpPr>
        <p:spPr>
          <a:xfrm>
            <a:off x="9674352" y="1097280"/>
            <a:ext cx="228600" cy="27432"/>
          </a:xfrm>
          <a:prstGeom prst="rect">
            <a:avLst/>
          </a:prstGeom>
          <a:solidFill>
            <a:srgbClr val="E31837"/>
          </a:solidFill>
          <a:ln/>
        </p:spPr>
      </p:sp>
      <p:sp>
        <p:nvSpPr>
          <p:cNvPr id="6" name="Shape 4"/>
          <p:cNvSpPr/>
          <p:nvPr/>
        </p:nvSpPr>
        <p:spPr>
          <a:xfrm>
            <a:off x="9875520" y="1097280"/>
            <a:ext cx="27432" cy="228600"/>
          </a:xfrm>
          <a:prstGeom prst="rect">
            <a:avLst/>
          </a:prstGeom>
          <a:solidFill>
            <a:srgbClr val="E31837"/>
          </a:solidFill>
          <a:ln/>
        </p:spPr>
      </p:sp>
      <p:sp>
        <p:nvSpPr>
          <p:cNvPr id="7" name="Shape 5"/>
          <p:cNvSpPr/>
          <p:nvPr/>
        </p:nvSpPr>
        <p:spPr>
          <a:xfrm>
            <a:off x="2286000" y="5641848"/>
            <a:ext cx="228600" cy="27432"/>
          </a:xfrm>
          <a:prstGeom prst="rect">
            <a:avLst/>
          </a:prstGeom>
          <a:solidFill>
            <a:srgbClr val="E31837"/>
          </a:solidFill>
          <a:ln/>
        </p:spPr>
      </p:sp>
      <p:sp>
        <p:nvSpPr>
          <p:cNvPr id="8" name="Shape 6"/>
          <p:cNvSpPr/>
          <p:nvPr/>
        </p:nvSpPr>
        <p:spPr>
          <a:xfrm>
            <a:off x="2286000" y="5440680"/>
            <a:ext cx="27432" cy="228600"/>
          </a:xfrm>
          <a:prstGeom prst="rect">
            <a:avLst/>
          </a:prstGeom>
          <a:solidFill>
            <a:srgbClr val="E31837"/>
          </a:solidFill>
          <a:ln/>
        </p:spPr>
      </p:sp>
      <p:sp>
        <p:nvSpPr>
          <p:cNvPr id="9" name="Shape 7"/>
          <p:cNvSpPr/>
          <p:nvPr/>
        </p:nvSpPr>
        <p:spPr>
          <a:xfrm>
            <a:off x="9674352" y="5641848"/>
            <a:ext cx="228600" cy="27432"/>
          </a:xfrm>
          <a:prstGeom prst="rect">
            <a:avLst/>
          </a:prstGeom>
          <a:solidFill>
            <a:srgbClr val="E31837"/>
          </a:solidFill>
          <a:ln/>
        </p:spPr>
      </p:sp>
      <p:sp>
        <p:nvSpPr>
          <p:cNvPr id="10" name="Shape 8"/>
          <p:cNvSpPr/>
          <p:nvPr/>
        </p:nvSpPr>
        <p:spPr>
          <a:xfrm>
            <a:off x="9875520" y="5440680"/>
            <a:ext cx="27432" cy="228600"/>
          </a:xfrm>
          <a:prstGeom prst="rect">
            <a:avLst/>
          </a:prstGeom>
          <a:solidFill>
            <a:srgbClr val="E31837"/>
          </a:solidFill>
          <a:ln/>
        </p:spPr>
      </p:sp>
      <p:sp>
        <p:nvSpPr>
          <p:cNvPr id="11" name="Text 9"/>
          <p:cNvSpPr/>
          <p:nvPr/>
        </p:nvSpPr>
        <p:spPr>
          <a:xfrm>
            <a:off x="2743200" y="1463040"/>
            <a:ext cx="6702552" cy="457200"/>
          </a:xfrm>
          <a:prstGeom prst="rect">
            <a:avLst/>
          </a:prstGeom>
          <a:noFill/>
          <a:ln/>
        </p:spPr>
        <p:txBody>
          <a:bodyPr wrap="square" rtlCol="0" anchor="ctr"/>
          <a:lstStyle/>
          <a:p>
            <a:pPr marL="0" indent="0" algn="ctr">
              <a:buNone/>
            </a:pPr>
            <a:r>
              <a:rPr lang="en-US" sz="2800" b="1" dirty="0">
                <a:solidFill>
                  <a:srgbClr val="FFFFFF"/>
                </a:solidFill>
              </a:rPr>
              <a:t>CONTACT US</a:t>
            </a:r>
            <a:endParaRPr lang="en-US" sz="2800" dirty="0"/>
          </a:p>
        </p:txBody>
      </p:sp>
      <p:sp>
        <p:nvSpPr>
          <p:cNvPr id="12" name="Text 10"/>
          <p:cNvSpPr/>
          <p:nvPr/>
        </p:nvSpPr>
        <p:spPr>
          <a:xfrm>
            <a:off x="2743200" y="2011680"/>
            <a:ext cx="6702552" cy="731520"/>
          </a:xfrm>
          <a:prstGeom prst="rect">
            <a:avLst/>
          </a:prstGeom>
          <a:noFill/>
          <a:ln/>
        </p:spPr>
        <p:txBody>
          <a:bodyPr wrap="square" rtlCol="0" anchor="t"/>
          <a:lstStyle/>
          <a:p>
            <a:pPr marL="0" indent="0" algn="ctr">
              <a:buNone/>
            </a:pPr>
            <a:r>
              <a:rPr lang="en-US" sz="1350" dirty="0">
                <a:solidFill>
                  <a:srgbClr val="D0D5DD"/>
                </a:solidFill>
              </a:rPr>
              <a:t>Let's build your digital architecture and optimize your IT infrastructure with our integrated enterprise solutions.</a:t>
            </a:r>
            <a:endParaRPr lang="en-US" sz="1350" dirty="0"/>
          </a:p>
        </p:txBody>
      </p:sp>
      <p:sp>
        <p:nvSpPr>
          <p:cNvPr id="13" name="Text 11"/>
          <p:cNvSpPr/>
          <p:nvPr/>
        </p:nvSpPr>
        <p:spPr>
          <a:xfrm>
            <a:off x="2756916" y="2743200"/>
            <a:ext cx="3108960" cy="1828800"/>
          </a:xfrm>
          <a:prstGeom prst="rect">
            <a:avLst/>
          </a:prstGeom>
          <a:noFill/>
          <a:ln/>
        </p:spPr>
        <p:txBody>
          <a:bodyPr wrap="square" rtlCol="0" anchor="t"/>
          <a:lstStyle/>
          <a:p>
            <a:pPr marL="0" indent="0">
              <a:lnSpc>
                <a:spcPts val="1800"/>
              </a:lnSpc>
              <a:buNone/>
            </a:pPr>
            <a:r>
              <a:rPr lang="en-US" sz="1100" b="1" dirty="0">
                <a:solidFill>
                  <a:srgbClr val="E31837"/>
                </a:solidFill>
              </a:rPr>
              <a:t>CORRESPONDENCE
</a:t>
            </a:r>
            <a:r>
              <a:rPr lang="en-US" sz="1200" dirty="0">
                <a:solidFill>
                  <a:srgbClr val="FFFFFF"/>
                </a:solidFill>
              </a:rPr>
              <a:t>✉ info@id-clouds.net
📞 +62 815 7346 2385 (WA)
</a:t>
            </a:r>
            <a:r>
              <a:rPr lang="en-US" sz="1100" b="1" dirty="0">
                <a:solidFill>
                  <a:srgbClr val="E31837"/>
                </a:solidFill>
              </a:rPr>
              <a:t>WEBSITE
</a:t>
            </a:r>
            <a:r>
              <a:rPr lang="en-US" sz="1200" dirty="0">
                <a:solidFill>
                  <a:srgbClr val="FFFFFF"/>
                </a:solidFill>
              </a:rPr>
              <a:t>🌐 www.id-clouds.net</a:t>
            </a:r>
            <a:endParaRPr lang="en-US" sz="1100" dirty="0"/>
          </a:p>
        </p:txBody>
      </p:sp>
      <p:sp>
        <p:nvSpPr>
          <p:cNvPr id="14" name="Text 12"/>
          <p:cNvSpPr/>
          <p:nvPr/>
        </p:nvSpPr>
        <p:spPr>
          <a:xfrm>
            <a:off x="6323076" y="2743200"/>
            <a:ext cx="3108960" cy="1828800"/>
          </a:xfrm>
          <a:prstGeom prst="rect">
            <a:avLst/>
          </a:prstGeom>
          <a:noFill/>
          <a:ln/>
        </p:spPr>
        <p:txBody>
          <a:bodyPr wrap="square" rtlCol="0" anchor="t"/>
          <a:lstStyle/>
          <a:p>
            <a:pPr marL="0" indent="0">
              <a:lnSpc>
                <a:spcPts val="1800"/>
              </a:lnSpc>
              <a:buNone/>
            </a:pPr>
            <a:r>
              <a:rPr lang="en-US" sz="1100" b="1" dirty="0">
                <a:solidFill>
                  <a:srgbClr val="E31837"/>
                </a:solidFill>
              </a:rPr>
              <a:t>HEADQUARTERS
</a:t>
            </a:r>
            <a:r>
              <a:rPr lang="en-US" sz="1200" b="1" dirty="0">
                <a:solidFill>
                  <a:srgbClr val="FFFFFF"/>
                </a:solidFill>
              </a:rPr>
              <a:t>PT Jaringan Mega Komputasi
</a:t>
            </a:r>
            <a:r>
              <a:rPr lang="en-US" sz="1150" dirty="0">
                <a:solidFill>
                  <a:srgbClr val="FFFFFF"/>
                </a:solidFill>
              </a:rPr>
              <a:t>Jl. Garu I No 14B Babakan Sari,
Kec. Kiaracondong, Bandung City,
West Java, Indonesia 40283</a:t>
            </a:r>
            <a:endParaRPr lang="en-US" sz="1100" dirty="0"/>
          </a:p>
        </p:txBody>
      </p:sp>
      <p:sp>
        <p:nvSpPr>
          <p:cNvPr id="15" name="Text 13"/>
          <p:cNvSpPr/>
          <p:nvPr/>
        </p:nvSpPr>
        <p:spPr>
          <a:xfrm>
            <a:off x="2743200" y="5029200"/>
            <a:ext cx="6702552" cy="274320"/>
          </a:xfrm>
          <a:prstGeom prst="rect">
            <a:avLst/>
          </a:prstGeom>
          <a:noFill/>
          <a:ln/>
        </p:spPr>
        <p:txBody>
          <a:bodyPr wrap="square" rtlCol="0" anchor="ctr"/>
          <a:lstStyle/>
          <a:p>
            <a:pPr marL="0" indent="0" algn="ctr">
              <a:buNone/>
            </a:pPr>
            <a:r>
              <a:rPr lang="en-US" sz="900" dirty="0">
                <a:solidFill>
                  <a:srgbClr val="7F8C8D"/>
                </a:solidFill>
              </a:rPr>
              <a:t>© 2026 PT Jaringan Mega Komputasi. All Rights Reserved.</a:t>
            </a:r>
            <a:endParaRPr lang="en-US"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1164</Words>
  <Application>Microsoft Office PowerPoint</Application>
  <PresentationFormat>Custom</PresentationFormat>
  <Paragraphs>136</Paragraphs>
  <Slides>9</Slides>
  <Notes>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9</vt:i4>
      </vt:variant>
    </vt:vector>
  </HeadingPairs>
  <TitlesOfParts>
    <vt:vector size="11" baseType="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PT Jaringan Mega Komputasi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Profile PT Jaringan Mega Komputasi</dc:title>
  <dc:subject>Profil Perusahaan Jaringan Mega Komputasi</dc:subject>
  <dc:creator>PT Jaringan Mega Komputasi</dc:creator>
  <cp:lastModifiedBy>Ivan Suci Firmansyah</cp:lastModifiedBy>
  <cp:revision>3</cp:revision>
  <dcterms:created xsi:type="dcterms:W3CDTF">2026-07-12T06:43:16Z</dcterms:created>
  <dcterms:modified xsi:type="dcterms:W3CDTF">2026-07-12T06:51:57Z</dcterms:modified>
</cp:coreProperties>
</file>